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94"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5" r:id="rId41"/>
  </p:sldIdLst>
  <p:sldSz cx="9144000" cy="5143500" type="screen16x9"/>
  <p:notesSz cx="6858000" cy="9144000"/>
  <p:embeddedFontLst>
    <p:embeddedFont>
      <p:font typeface="Source Code Pro" panose="020B0604020202020204" charset="0"/>
      <p:regular r:id="rId43"/>
      <p:bold r:id="rId44"/>
      <p:italic r:id="rId45"/>
      <p:boldItalic r:id="rId46"/>
    </p:embeddedFont>
    <p:embeddedFont>
      <p:font typeface="Ubuntu" panose="020B0604020202020204" charset="0"/>
      <p:regular r:id="rId47"/>
      <p:bold r:id="rId48"/>
      <p:italic r:id="rId49"/>
      <p:boldItalic r:id="rId50"/>
    </p:embeddedFont>
    <p:embeddedFont>
      <p:font typeface="Oswald" panose="020B0604020202020204" charset="0"/>
      <p:regular r:id="rId51"/>
      <p:bold r:id="rId52"/>
    </p:embeddedFont>
    <p:embeddedFont>
      <p:font typeface="Calibri" panose="020F050202020403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e43a9bdc6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e43a9bdc6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f53d0f5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f53d0f5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mon stage était avec l’équipe smartweb dont il offre le produit iA smartweb</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538634f24e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538634f24e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53b94d648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 name="Google Shape;163;g253b94d6489_0_3:notes"/>
          <p:cNvSpPr txBox="1">
            <a:spLocks noGrp="1"/>
          </p:cNvSpPr>
          <p:nvPr>
            <p:ph type="body" idx="1"/>
          </p:nvPr>
        </p:nvSpPr>
        <p:spPr>
          <a:xfrm>
            <a:off x="685712" y="4343460"/>
            <a:ext cx="5486100" cy="4114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a:ea typeface="Arial"/>
              <a:cs typeface="Arial"/>
              <a:sym typeface="Arial"/>
            </a:endParaRPr>
          </a:p>
        </p:txBody>
      </p:sp>
      <p:sp>
        <p:nvSpPr>
          <p:cNvPr id="164" name="Google Shape;164;g253b94d6489_0_3:notes"/>
          <p:cNvSpPr txBox="1"/>
          <p:nvPr/>
        </p:nvSpPr>
        <p:spPr>
          <a:xfrm>
            <a:off x="3884731" y="0"/>
            <a:ext cx="2971800" cy="456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fr" sz="1200" b="0" strike="noStrike">
                <a:solidFill>
                  <a:srgbClr val="000000"/>
                </a:solidFill>
                <a:latin typeface="Calibri"/>
                <a:ea typeface="Calibri"/>
                <a:cs typeface="Calibri"/>
                <a:sym typeface="Calibri"/>
              </a:rPr>
              <a:t>21/09/17</a:t>
            </a:r>
            <a:endParaRPr sz="1200" b="0" strike="noStrike">
              <a:latin typeface="Times New Roman"/>
              <a:ea typeface="Times New Roman"/>
              <a:cs typeface="Times New Roman"/>
              <a:sym typeface="Times New Roman"/>
            </a:endParaRPr>
          </a:p>
        </p:txBody>
      </p:sp>
      <p:sp>
        <p:nvSpPr>
          <p:cNvPr id="165" name="Google Shape;165;g253b94d6489_0_3:notes"/>
          <p:cNvSpPr txBox="1"/>
          <p:nvPr/>
        </p:nvSpPr>
        <p:spPr>
          <a:xfrm>
            <a:off x="3884731" y="8685262"/>
            <a:ext cx="2971800" cy="4569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fr" sz="1200" b="0" strike="noStrike">
                <a:solidFill>
                  <a:srgbClr val="000000"/>
                </a:solidFill>
                <a:latin typeface="Calibri"/>
                <a:ea typeface="Calibri"/>
                <a:cs typeface="Calibri"/>
                <a:sym typeface="Calibri"/>
              </a:rPr>
              <a:t>14</a:t>
            </a:fld>
            <a:endParaRPr sz="1200" b="0" strike="noStrike">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537bb00a8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537bb00a8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Technologie utilisé</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53b94d6489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53b94d648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L’objectif de ces sections est de faciliter la création du site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e4575627be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e4575627b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e42cd0839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e42cd0839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37bb00a8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37bb00a8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Pour présenter les tâches réalisés dans mon stage. Je dois présenter tout d’abord présenter les étapes de réalisation d’un site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e4575627be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e4575627be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e4575627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e4575627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5542b40f4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5542b40f4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e4575627be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e4575627b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e4575627be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e4575627be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e4575627be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e4575627be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fr" sz="2400" b="1">
                <a:solidFill>
                  <a:schemeClr val="dk1"/>
                </a:solidFill>
                <a:latin typeface="Source Code Pro"/>
                <a:ea typeface="Source Code Pro"/>
                <a:cs typeface="Source Code Pro"/>
                <a:sym typeface="Source Code Pro"/>
              </a:rPr>
              <a:t>Apprentissages des outils de travail pour faire une maquette</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e4575627be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e4575627be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e4575627be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e4575627be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fr" sz="2400" b="1">
                <a:solidFill>
                  <a:schemeClr val="dk1"/>
                </a:solidFill>
                <a:latin typeface="Source Code Pro"/>
                <a:ea typeface="Source Code Pro"/>
                <a:cs typeface="Source Code Pro"/>
                <a:sym typeface="Source Code Pro"/>
              </a:rPr>
              <a:t>Apprentissages des outils de travail pour faire une maquette</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e4575627be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e4575627be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e4575627be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e4575627be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e4575627be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e4575627be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3b94d6489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3b94d6489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e4575627b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e4575627b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pour une durée assez courte, on a pu voir plein de notions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e4575627be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e4575627be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e4575627be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e4575627be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5456fad2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5456fad2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53b94d6489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53b94d6489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e4575627be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e4575627be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53b94d648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53b94d648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e43a9bdc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e43a9bdc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e4575627be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e4575627b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400">
                <a:solidFill>
                  <a:schemeClr val="dk1"/>
                </a:solidFill>
                <a:latin typeface="Oswald"/>
                <a:ea typeface="Oswald"/>
                <a:cs typeface="Oswald"/>
                <a:sym typeface="Oswald"/>
              </a:rPr>
              <a:t>Formation</a:t>
            </a:r>
            <a:endParaRPr sz="1400">
              <a:solidFill>
                <a:schemeClr val="dk1"/>
              </a:solidFill>
              <a:latin typeface="Oswald"/>
              <a:ea typeface="Oswald"/>
              <a:cs typeface="Oswald"/>
              <a:sym typeface="Oswald"/>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e4575627be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e4575627be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e4575627b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e4575627b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e4575627be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e4575627b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e4575627b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e4575627b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Evaluation réguliéres avec valérie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e4575627be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e4575627be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537bb00a84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537bb00a8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537bb00a8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537bb00a8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mailto:contact@imio.b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s://fr.wikipedia.org/wiki/Syst%C3%A8me_de_gestion_de_contenu"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fr.wikipedia.org/wiki/Logiciel_libre" TargetMode="External"/><Relationship Id="rId4" Type="http://schemas.openxmlformats.org/officeDocument/2006/relationships/hyperlink" Target="https://fr.wikipedia.org/wiki/World_Wide_We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slide" Target="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hyperlink" Target="https://www.anysurfer.be/fr"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ebaim.org/resources/contrastchecker/"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pixabay.com/fr/" TargetMode="External"/><Relationship Id="rId7" Type="http://schemas.openxmlformats.org/officeDocument/2006/relationships/hyperlink" Target="https://www.photopea.com/"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s://squoosh.app/" TargetMode="External"/><Relationship Id="rId5" Type="http://schemas.openxmlformats.org/officeDocument/2006/relationships/hyperlink" Target="https://www.pexels.com/fr-fr/" TargetMode="External"/><Relationship Id="rId4" Type="http://schemas.openxmlformats.org/officeDocument/2006/relationships/hyperlink" Target="https://unsplash.com/fr" TargetMode="External"/><Relationship Id="rId9" Type="http://schemas.openxmlformats.org/officeDocument/2006/relationships/slide" Target="slide19.xml"/></Relationships>
</file>

<file path=ppt/slides/_rels/slide2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 dirty="0"/>
              <a:t>Formation: Développeur(se) web</a:t>
            </a:r>
            <a:endParaRPr dirty="0"/>
          </a:p>
          <a:p>
            <a:pPr marL="0" lvl="0" indent="0" algn="ctr" rtl="0">
              <a:spcBef>
                <a:spcPts val="0"/>
              </a:spcBef>
              <a:spcAft>
                <a:spcPts val="0"/>
              </a:spcAft>
              <a:buNone/>
            </a:pPr>
            <a:r>
              <a:rPr lang="fr" dirty="0"/>
              <a:t>Stagiaire: Emna KHEMAKHEM</a:t>
            </a:r>
            <a:endParaRPr dirty="0"/>
          </a:p>
        </p:txBody>
      </p:sp>
      <p:sp>
        <p:nvSpPr>
          <p:cNvPr id="63" name="Google Shape;63;p13"/>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rmAutofit fontScale="55000" lnSpcReduction="20000"/>
          </a:bodyPr>
          <a:lstStyle/>
          <a:p>
            <a:pPr marL="0" lvl="0" indent="0" algn="ctr" rtl="0">
              <a:spcBef>
                <a:spcPts val="0"/>
              </a:spcBef>
              <a:spcAft>
                <a:spcPts val="0"/>
              </a:spcAft>
              <a:buNone/>
            </a:pPr>
            <a:r>
              <a:rPr lang="fr"/>
              <a:t>Centre de formation: Cedeg ASBL Gembloux</a:t>
            </a:r>
            <a:endParaRPr/>
          </a:p>
          <a:p>
            <a:pPr marL="0" lvl="0" indent="0" algn="ctr" rtl="0">
              <a:lnSpc>
                <a:spcPct val="115000"/>
              </a:lnSpc>
              <a:spcBef>
                <a:spcPts val="2400"/>
              </a:spcBef>
              <a:spcAft>
                <a:spcPts val="2400"/>
              </a:spcAft>
              <a:buNone/>
            </a:pPr>
            <a:r>
              <a:rPr lang="fr" sz="2077" b="1">
                <a:solidFill>
                  <a:srgbClr val="000000"/>
                </a:solidFill>
                <a:latin typeface="Arial"/>
                <a:ea typeface="Arial"/>
                <a:cs typeface="Arial"/>
                <a:sym typeface="Arial"/>
              </a:rPr>
              <a:t>Formateur: Ju</a:t>
            </a:r>
            <a:r>
              <a:rPr lang="fr" sz="2300" b="1">
                <a:solidFill>
                  <a:srgbClr val="000000"/>
                </a:solidFill>
                <a:latin typeface="Arial"/>
                <a:ea typeface="Arial"/>
                <a:cs typeface="Arial"/>
                <a:sym typeface="Arial"/>
              </a:rPr>
              <a:t>lien Broens</a:t>
            </a:r>
            <a:endParaRPr/>
          </a:p>
        </p:txBody>
      </p:sp>
      <p:sp>
        <p:nvSpPr>
          <p:cNvPr id="64" name="Google Shape;64;p13"/>
          <p:cNvSpPr txBox="1"/>
          <p:nvPr/>
        </p:nvSpPr>
        <p:spPr>
          <a:xfrm>
            <a:off x="6220350" y="4035300"/>
            <a:ext cx="20244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u="sng">
                <a:solidFill>
                  <a:schemeClr val="dk2"/>
                </a:solidFill>
                <a:latin typeface="Oswald"/>
                <a:ea typeface="Oswald"/>
                <a:cs typeface="Oswald"/>
                <a:sym typeface="Oswald"/>
              </a:rPr>
              <a:t>Adresse:</a:t>
            </a:r>
            <a:endParaRPr sz="1800" u="sng">
              <a:solidFill>
                <a:schemeClr val="dk2"/>
              </a:solidFill>
              <a:latin typeface="Oswald"/>
              <a:ea typeface="Oswald"/>
              <a:cs typeface="Oswald"/>
              <a:sym typeface="Oswald"/>
            </a:endParaRPr>
          </a:p>
          <a:p>
            <a:pPr marL="0" lvl="0" indent="0" algn="l" rtl="0">
              <a:spcBef>
                <a:spcPts val="0"/>
              </a:spcBef>
              <a:spcAft>
                <a:spcPts val="0"/>
              </a:spcAft>
              <a:buNone/>
            </a:pPr>
            <a:r>
              <a:rPr lang="fr" sz="1800">
                <a:solidFill>
                  <a:srgbClr val="888888"/>
                </a:solidFill>
                <a:latin typeface="Oswald"/>
                <a:ea typeface="Oswald"/>
                <a:cs typeface="Oswald"/>
                <a:sym typeface="Oswald"/>
              </a:rPr>
              <a:t>Rue Albert, 1 5030 Gembloux </a:t>
            </a:r>
            <a:endParaRPr sz="1800">
              <a:solidFill>
                <a:srgbClr val="888888"/>
              </a:solidFill>
              <a:latin typeface="Oswald"/>
              <a:ea typeface="Oswald"/>
              <a:cs typeface="Oswald"/>
              <a:sym typeface="Oswald"/>
            </a:endParaRPr>
          </a:p>
        </p:txBody>
      </p:sp>
      <p:sp>
        <p:nvSpPr>
          <p:cNvPr id="65" name="Google Shape;65;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122" name="Google Shape;122;p21"/>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3" name="Google Shape;123;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4" name="Google Shape;124;p21"/>
          <p:cNvSpPr txBox="1"/>
          <p:nvPr/>
        </p:nvSpPr>
        <p:spPr>
          <a:xfrm>
            <a:off x="3816000" y="2296800"/>
            <a:ext cx="5328000" cy="1262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solidFill>
                  <a:schemeClr val="lt1"/>
                </a:solidFill>
                <a:latin typeface="Source Code Pro"/>
                <a:ea typeface="Source Code Pro"/>
                <a:cs typeface="Source Code Pro"/>
                <a:sym typeface="Source Code Pro"/>
              </a:rPr>
              <a:t>mmmm</a:t>
            </a:r>
            <a:endParaRPr>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r>
              <a:rPr lang="fr">
                <a:solidFill>
                  <a:schemeClr val="lt1"/>
                </a:solidFill>
                <a:latin typeface="Source Code Pro"/>
                <a:ea typeface="Source Code Pro"/>
                <a:cs typeface="Source Code Pro"/>
                <a:sym typeface="Source Code Pro"/>
              </a:rPr>
              <a:t>lll</a:t>
            </a:r>
            <a:endParaRPr>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r>
              <a:rPr lang="fr">
                <a:solidFill>
                  <a:schemeClr val="lt1"/>
                </a:solidFill>
                <a:latin typeface="Source Code Pro"/>
                <a:ea typeface="Source Code Pro"/>
                <a:cs typeface="Source Code Pro"/>
                <a:sym typeface="Source Code Pro"/>
              </a:rPr>
              <a:t>lll</a:t>
            </a:r>
            <a:endParaRPr>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r>
              <a:rPr lang="fr">
                <a:solidFill>
                  <a:schemeClr val="lt1"/>
                </a:solidFill>
                <a:latin typeface="Source Code Pro"/>
                <a:ea typeface="Source Code Pro"/>
                <a:cs typeface="Source Code Pro"/>
                <a:sym typeface="Source Code Pro"/>
              </a:rPr>
              <a:t>lll</a:t>
            </a:r>
            <a:endParaRPr>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r>
              <a:rPr lang="fr">
                <a:solidFill>
                  <a:schemeClr val="lt1"/>
                </a:solidFill>
                <a:latin typeface="Source Code Pro"/>
                <a:ea typeface="Source Code Pro"/>
                <a:cs typeface="Source Code Pro"/>
                <a:sym typeface="Source Code Pro"/>
              </a:rPr>
              <a:t>ll</a:t>
            </a:r>
            <a:endParaRPr>
              <a:solidFill>
                <a:schemeClr val="lt1"/>
              </a:solidFill>
              <a:latin typeface="Source Code Pro"/>
              <a:ea typeface="Source Code Pro"/>
              <a:cs typeface="Source Code Pro"/>
              <a:sym typeface="Source Code Pro"/>
            </a:endParaRPr>
          </a:p>
        </p:txBody>
      </p:sp>
      <p:sp>
        <p:nvSpPr>
          <p:cNvPr id="125" name="Google Shape;125;p21"/>
          <p:cNvSpPr txBox="1">
            <a:spLocks noGrp="1"/>
          </p:cNvSpPr>
          <p:nvPr>
            <p:ph type="body" idx="1"/>
          </p:nvPr>
        </p:nvSpPr>
        <p:spPr>
          <a:xfrm>
            <a:off x="3729000" y="1683625"/>
            <a:ext cx="5110200" cy="3099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200" b="1" dirty="0">
                <a:solidFill>
                  <a:srgbClr val="000000"/>
                </a:solidFill>
                <a:latin typeface="Oswald"/>
                <a:ea typeface="Oswald"/>
                <a:cs typeface="Oswald"/>
                <a:sym typeface="Oswald"/>
              </a:rPr>
              <a:t>I</a:t>
            </a:r>
            <a:r>
              <a:rPr lang="fr" sz="1200" b="1" dirty="0">
                <a:solidFill>
                  <a:schemeClr val="dk1"/>
                </a:solidFill>
                <a:latin typeface="Oswald"/>
                <a:ea typeface="Oswald"/>
                <a:cs typeface="Oswald"/>
                <a:sym typeface="Oswald"/>
              </a:rPr>
              <a:t>ntercommunale de </a:t>
            </a:r>
            <a:r>
              <a:rPr lang="fr" sz="1200" b="1" dirty="0">
                <a:solidFill>
                  <a:srgbClr val="000000"/>
                </a:solidFill>
                <a:latin typeface="Oswald"/>
                <a:ea typeface="Oswald"/>
                <a:cs typeface="Oswald"/>
                <a:sym typeface="Oswald"/>
              </a:rPr>
              <a:t>M</a:t>
            </a:r>
            <a:r>
              <a:rPr lang="fr" sz="1200" b="1" dirty="0">
                <a:solidFill>
                  <a:schemeClr val="dk1"/>
                </a:solidFill>
                <a:latin typeface="Oswald"/>
                <a:ea typeface="Oswald"/>
                <a:cs typeface="Oswald"/>
                <a:sym typeface="Oswald"/>
              </a:rPr>
              <a:t>utualisation </a:t>
            </a:r>
            <a:r>
              <a:rPr lang="fr" sz="1200" b="1" dirty="0">
                <a:solidFill>
                  <a:srgbClr val="000000"/>
                </a:solidFill>
                <a:latin typeface="Oswald"/>
                <a:ea typeface="Oswald"/>
                <a:cs typeface="Oswald"/>
                <a:sym typeface="Oswald"/>
              </a:rPr>
              <a:t>I</a:t>
            </a:r>
            <a:r>
              <a:rPr lang="fr" sz="1200" b="1" dirty="0">
                <a:solidFill>
                  <a:schemeClr val="dk1"/>
                </a:solidFill>
                <a:latin typeface="Oswald"/>
                <a:ea typeface="Oswald"/>
                <a:cs typeface="Oswald"/>
                <a:sym typeface="Oswald"/>
              </a:rPr>
              <a:t>nformatique et </a:t>
            </a:r>
            <a:r>
              <a:rPr lang="fr" sz="1200" b="1" dirty="0">
                <a:solidFill>
                  <a:srgbClr val="000000"/>
                </a:solidFill>
                <a:latin typeface="Oswald"/>
                <a:ea typeface="Oswald"/>
                <a:cs typeface="Oswald"/>
                <a:sym typeface="Oswald"/>
              </a:rPr>
              <a:t>O</a:t>
            </a:r>
            <a:r>
              <a:rPr lang="fr" sz="1200" b="1" dirty="0">
                <a:solidFill>
                  <a:schemeClr val="dk1"/>
                </a:solidFill>
                <a:latin typeface="Oswald"/>
                <a:ea typeface="Oswald"/>
                <a:cs typeface="Oswald"/>
                <a:sym typeface="Oswald"/>
              </a:rPr>
              <a:t>rganisationnelle</a:t>
            </a:r>
            <a:endParaRPr sz="1200" b="1" dirty="0">
              <a:solidFill>
                <a:schemeClr val="dk1"/>
              </a:solidFill>
              <a:latin typeface="Oswald"/>
              <a:ea typeface="Oswald"/>
              <a:cs typeface="Oswald"/>
              <a:sym typeface="Oswald"/>
            </a:endParaRPr>
          </a:p>
          <a:p>
            <a:pPr marL="0" lvl="0" indent="0" algn="ctr" rtl="0">
              <a:spcBef>
                <a:spcPts val="1200"/>
              </a:spcBef>
              <a:spcAft>
                <a:spcPts val="0"/>
              </a:spcAft>
              <a:buNone/>
            </a:pPr>
            <a:r>
              <a:rPr lang="fr" sz="1200" b="1" dirty="0">
                <a:solidFill>
                  <a:schemeClr val="dk1"/>
                </a:solidFill>
                <a:latin typeface="Oswald"/>
                <a:ea typeface="Oswald"/>
                <a:cs typeface="Oswald"/>
                <a:sym typeface="Oswald"/>
              </a:rPr>
              <a:t>Société coopérative à responsabilité limitée (SCRL)</a:t>
            </a:r>
            <a:endParaRPr sz="1200" b="1" dirty="0">
              <a:solidFill>
                <a:schemeClr val="dk1"/>
              </a:solidFill>
              <a:latin typeface="Oswald"/>
              <a:ea typeface="Oswald"/>
              <a:cs typeface="Oswald"/>
              <a:sym typeface="Oswald"/>
            </a:endParaRPr>
          </a:p>
          <a:p>
            <a:pPr marL="0" lvl="0" indent="0" algn="ctr" rtl="0">
              <a:spcBef>
                <a:spcPts val="1200"/>
              </a:spcBef>
              <a:spcAft>
                <a:spcPts val="0"/>
              </a:spcAft>
              <a:buNone/>
            </a:pPr>
            <a:endParaRPr sz="1200" b="1" dirty="0">
              <a:solidFill>
                <a:schemeClr val="dk1"/>
              </a:solidFill>
              <a:latin typeface="Oswald"/>
              <a:ea typeface="Oswald"/>
              <a:cs typeface="Oswald"/>
              <a:sym typeface="Oswald"/>
            </a:endParaRPr>
          </a:p>
          <a:p>
            <a:pPr marL="0" lvl="0" indent="0" algn="l" rtl="0">
              <a:spcBef>
                <a:spcPts val="1200"/>
              </a:spcBef>
              <a:spcAft>
                <a:spcPts val="0"/>
              </a:spcAft>
              <a:buNone/>
            </a:pPr>
            <a:r>
              <a:rPr lang="fr" sz="1400" b="1" u="sng" dirty="0">
                <a:solidFill>
                  <a:schemeClr val="dk1"/>
                </a:solidFill>
                <a:latin typeface="Oswald"/>
                <a:ea typeface="Oswald"/>
                <a:cs typeface="Oswald"/>
                <a:sym typeface="Oswald"/>
              </a:rPr>
              <a:t>Adresse et Contact</a:t>
            </a:r>
            <a:endParaRPr sz="1400" b="1" u="sng" dirty="0">
              <a:solidFill>
                <a:schemeClr val="dk1"/>
              </a:solidFill>
              <a:latin typeface="Oswald"/>
              <a:ea typeface="Oswald"/>
              <a:cs typeface="Oswald"/>
              <a:sym typeface="Oswald"/>
            </a:endParaRPr>
          </a:p>
          <a:p>
            <a:pPr marL="0" lvl="0" indent="0" algn="l" rtl="0">
              <a:spcBef>
                <a:spcPts val="1200"/>
              </a:spcBef>
              <a:spcAft>
                <a:spcPts val="0"/>
              </a:spcAft>
              <a:buNone/>
            </a:pPr>
            <a:r>
              <a:rPr lang="fr" sz="1100" dirty="0">
                <a:solidFill>
                  <a:srgbClr val="000000"/>
                </a:solidFill>
                <a:latin typeface="Oswald"/>
                <a:ea typeface="Oswald"/>
                <a:cs typeface="Oswald"/>
                <a:sym typeface="Oswald"/>
              </a:rPr>
              <a:t>Rue Léon Morel, 1 - 5032 Isnes</a:t>
            </a:r>
            <a:endParaRPr sz="1100" dirty="0">
              <a:solidFill>
                <a:srgbClr val="000000"/>
              </a:solidFill>
              <a:latin typeface="Oswald"/>
              <a:ea typeface="Oswald"/>
              <a:cs typeface="Oswald"/>
              <a:sym typeface="Oswald"/>
            </a:endParaRPr>
          </a:p>
          <a:p>
            <a:pPr marL="0" lvl="0" indent="0" algn="l" rtl="0">
              <a:spcBef>
                <a:spcPts val="1200"/>
              </a:spcBef>
              <a:spcAft>
                <a:spcPts val="0"/>
              </a:spcAft>
              <a:buNone/>
            </a:pPr>
            <a:r>
              <a:rPr lang="fr" sz="1100" dirty="0">
                <a:solidFill>
                  <a:srgbClr val="000000"/>
                </a:solidFill>
                <a:latin typeface="Oswald"/>
                <a:ea typeface="Oswald"/>
                <a:cs typeface="Oswald"/>
                <a:sym typeface="Oswald"/>
              </a:rPr>
              <a:t>Tel 0032(81)586.100    Fax : 0032(81)586.129</a:t>
            </a:r>
            <a:endParaRPr sz="1100" dirty="0">
              <a:solidFill>
                <a:srgbClr val="000000"/>
              </a:solidFill>
              <a:latin typeface="Oswald"/>
              <a:ea typeface="Oswald"/>
              <a:cs typeface="Oswald"/>
              <a:sym typeface="Oswald"/>
            </a:endParaRPr>
          </a:p>
          <a:p>
            <a:pPr marL="0" lvl="0" indent="0" algn="l" rtl="0">
              <a:spcBef>
                <a:spcPts val="1200"/>
              </a:spcBef>
              <a:spcAft>
                <a:spcPts val="0"/>
              </a:spcAft>
              <a:buNone/>
            </a:pPr>
            <a:r>
              <a:rPr lang="fr" sz="1100" dirty="0">
                <a:solidFill>
                  <a:srgbClr val="000000"/>
                </a:solidFill>
                <a:latin typeface="Oswald"/>
                <a:ea typeface="Oswald"/>
                <a:cs typeface="Oswald"/>
                <a:sym typeface="Oswald"/>
              </a:rPr>
              <a:t>Email: </a:t>
            </a:r>
            <a:r>
              <a:rPr lang="fr" sz="1100" u="sng" dirty="0">
                <a:solidFill>
                  <a:schemeClr val="hlink"/>
                </a:solidFill>
                <a:latin typeface="Oswald"/>
                <a:ea typeface="Oswald"/>
                <a:cs typeface="Oswald"/>
                <a:sym typeface="Oswald"/>
                <a:hlinkClick r:id="rId4"/>
              </a:rPr>
              <a:t>contact@imio.be</a:t>
            </a:r>
            <a:r>
              <a:rPr lang="fr" sz="1100" dirty="0">
                <a:solidFill>
                  <a:srgbClr val="000000"/>
                </a:solidFill>
                <a:latin typeface="Oswald"/>
                <a:ea typeface="Oswald"/>
                <a:cs typeface="Oswald"/>
                <a:sym typeface="Oswald"/>
              </a:rPr>
              <a:t>  http://www.imio.be </a:t>
            </a:r>
            <a:endParaRPr sz="1100" dirty="0">
              <a:solidFill>
                <a:srgbClr val="000000"/>
              </a:solidFill>
              <a:latin typeface="Oswald"/>
              <a:ea typeface="Oswald"/>
              <a:cs typeface="Oswald"/>
              <a:sym typeface="Oswald"/>
            </a:endParaRPr>
          </a:p>
          <a:p>
            <a:pPr marL="0" lvl="0" indent="0" algn="l" rtl="0">
              <a:spcBef>
                <a:spcPts val="1200"/>
              </a:spcBef>
              <a:spcAft>
                <a:spcPts val="1200"/>
              </a:spcAft>
              <a:buNone/>
            </a:pPr>
            <a:endParaRPr dirty="0"/>
          </a:p>
        </p:txBody>
      </p:sp>
      <p:sp>
        <p:nvSpPr>
          <p:cNvPr id="126" name="Google Shape;12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a:t>Mission et services</a:t>
            </a:r>
            <a:endParaRPr/>
          </a:p>
        </p:txBody>
      </p:sp>
      <p:pic>
        <p:nvPicPr>
          <p:cNvPr id="132" name="Google Shape;132;p22"/>
          <p:cNvPicPr preferRelativeResize="0"/>
          <p:nvPr/>
        </p:nvPicPr>
        <p:blipFill>
          <a:blip r:embed="rId3">
            <a:alphaModFix/>
          </a:blip>
          <a:stretch>
            <a:fillRect/>
          </a:stretch>
        </p:blipFill>
        <p:spPr>
          <a:xfrm>
            <a:off x="3459327" y="372500"/>
            <a:ext cx="5608151" cy="2661800"/>
          </a:xfrm>
          <a:prstGeom prst="rect">
            <a:avLst/>
          </a:prstGeom>
          <a:noFill/>
          <a:ln>
            <a:noFill/>
          </a:ln>
        </p:spPr>
      </p:pic>
      <p:pic>
        <p:nvPicPr>
          <p:cNvPr id="133" name="Google Shape;133;p22"/>
          <p:cNvPicPr preferRelativeResize="0"/>
          <p:nvPr/>
        </p:nvPicPr>
        <p:blipFill>
          <a:blip r:embed="rId4">
            <a:alphaModFix/>
          </a:blip>
          <a:stretch>
            <a:fillRect/>
          </a:stretch>
        </p:blipFill>
        <p:spPr>
          <a:xfrm>
            <a:off x="3535525" y="3077937"/>
            <a:ext cx="5548074" cy="1402763"/>
          </a:xfrm>
          <a:prstGeom prst="rect">
            <a:avLst/>
          </a:prstGeom>
          <a:noFill/>
          <a:ln>
            <a:noFill/>
          </a:ln>
        </p:spPr>
      </p:pic>
      <p:sp>
        <p:nvSpPr>
          <p:cNvPr id="134" name="Google Shape;134;p22"/>
          <p:cNvSpPr txBox="1">
            <a:spLocks noGrp="1"/>
          </p:cNvSpPr>
          <p:nvPr>
            <p:ph type="body" idx="4294967295"/>
          </p:nvPr>
        </p:nvSpPr>
        <p:spPr>
          <a:xfrm>
            <a:off x="311700" y="1316425"/>
            <a:ext cx="28788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fr" sz="1750" dirty="0">
                <a:solidFill>
                  <a:srgbClr val="000000"/>
                </a:solidFill>
                <a:latin typeface="Arial"/>
                <a:ea typeface="Arial"/>
                <a:cs typeface="Arial"/>
                <a:sym typeface="Arial"/>
              </a:rPr>
              <a:t>L'intercommunale a pour but de promouvoir et coordonner la mutualisation de solutions organisationnelles, de produits et services informatiques pour les pouvoirs locaux de la </a:t>
            </a:r>
            <a:r>
              <a:rPr lang="fr" sz="1750" dirty="0">
                <a:solidFill>
                  <a:srgbClr val="FF0000"/>
                </a:solidFill>
                <a:latin typeface="Arial"/>
                <a:ea typeface="Arial"/>
                <a:cs typeface="Arial"/>
                <a:sym typeface="Arial"/>
              </a:rPr>
              <a:t>Wallonie</a:t>
            </a:r>
            <a:r>
              <a:rPr lang="fr" sz="1750" dirty="0">
                <a:solidFill>
                  <a:srgbClr val="000000"/>
                </a:solidFill>
                <a:latin typeface="Arial"/>
                <a:ea typeface="Arial"/>
                <a:cs typeface="Arial"/>
                <a:sym typeface="Arial"/>
              </a:rPr>
              <a:t>.</a:t>
            </a:r>
            <a:endParaRPr sz="1750" dirty="0"/>
          </a:p>
        </p:txBody>
      </p:sp>
      <p:sp>
        <p:nvSpPr>
          <p:cNvPr id="135" name="Google Shape;135;p22"/>
          <p:cNvSpPr/>
          <p:nvPr/>
        </p:nvSpPr>
        <p:spPr>
          <a:xfrm>
            <a:off x="3536425" y="3106600"/>
            <a:ext cx="1128600" cy="12072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3535525" y="372500"/>
            <a:ext cx="1128600" cy="12072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4907125" y="372500"/>
            <a:ext cx="1128600" cy="12072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7878925" y="372500"/>
            <a:ext cx="1128600" cy="12072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6354925" y="3115700"/>
            <a:ext cx="1128600" cy="12072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fontScale="90000"/>
          </a:bodyPr>
          <a:lstStyle/>
          <a:p>
            <a:pPr marL="343080" lvl="0" indent="-342720" algn="l" rtl="0">
              <a:lnSpc>
                <a:spcPct val="90000"/>
              </a:lnSpc>
              <a:spcBef>
                <a:spcPts val="0"/>
              </a:spcBef>
              <a:spcAft>
                <a:spcPts val="0"/>
              </a:spcAft>
              <a:buNone/>
            </a:pPr>
            <a:endParaRPr/>
          </a:p>
          <a:p>
            <a:pPr marL="0" lvl="0" indent="0" algn="l" rtl="0">
              <a:lnSpc>
                <a:spcPct val="90000"/>
              </a:lnSpc>
              <a:spcBef>
                <a:spcPts val="0"/>
              </a:spcBef>
              <a:spcAft>
                <a:spcPts val="0"/>
              </a:spcAft>
              <a:buNone/>
            </a:pPr>
            <a:r>
              <a:rPr lang="fr"/>
              <a:t>iA.SmartWeb</a:t>
            </a:r>
            <a:endParaRPr/>
          </a:p>
        </p:txBody>
      </p:sp>
      <p:sp>
        <p:nvSpPr>
          <p:cNvPr id="146" name="Google Shape;146;p23"/>
          <p:cNvSpPr txBox="1">
            <a:spLocks noGrp="1"/>
          </p:cNvSpPr>
          <p:nvPr>
            <p:ph type="body" idx="1"/>
          </p:nvPr>
        </p:nvSpPr>
        <p:spPr>
          <a:xfrm>
            <a:off x="311700" y="1926025"/>
            <a:ext cx="8520600" cy="3099900"/>
          </a:xfrm>
          <a:prstGeom prst="rect">
            <a:avLst/>
          </a:prstGeom>
        </p:spPr>
        <p:txBody>
          <a:bodyPr spcFirstLastPara="1" wrap="square" lIns="91425" tIns="91425" rIns="91425" bIns="91425" anchor="t" anchorCtr="0">
            <a:normAutofit/>
          </a:bodyPr>
          <a:lstStyle/>
          <a:p>
            <a:pPr marL="457200" lvl="0" indent="-334327" algn="l" rtl="0">
              <a:spcBef>
                <a:spcPts val="0"/>
              </a:spcBef>
              <a:spcAft>
                <a:spcPts val="0"/>
              </a:spcAft>
              <a:buSzPct val="82764"/>
              <a:buFont typeface="Arial"/>
              <a:buChar char="●"/>
            </a:pPr>
            <a:r>
              <a:rPr lang="fr" sz="2174">
                <a:solidFill>
                  <a:srgbClr val="000000"/>
                </a:solidFill>
                <a:latin typeface="Arial"/>
                <a:ea typeface="Arial"/>
                <a:cs typeface="Arial"/>
                <a:sym typeface="Arial"/>
              </a:rPr>
              <a:t>ce modele </a:t>
            </a:r>
            <a:r>
              <a:rPr lang="fr" sz="1753">
                <a:solidFill>
                  <a:srgbClr val="000000"/>
                </a:solidFill>
                <a:latin typeface="Arial"/>
                <a:ea typeface="Arial"/>
                <a:cs typeface="Arial"/>
                <a:sym typeface="Arial"/>
              </a:rPr>
              <a:t>permet de publier de l’information </a:t>
            </a:r>
            <a:r>
              <a:rPr lang="fr" sz="1753">
                <a:solidFill>
                  <a:schemeClr val="dk1"/>
                </a:solidFill>
                <a:latin typeface="Arial"/>
                <a:ea typeface="Arial"/>
                <a:cs typeface="Arial"/>
                <a:sym typeface="Arial"/>
              </a:rPr>
              <a:t>s</a:t>
            </a:r>
            <a:r>
              <a:rPr lang="fr" sz="1753" i="1" u="sng">
                <a:solidFill>
                  <a:schemeClr val="dk1"/>
                </a:solidFill>
                <a:latin typeface="Arial"/>
                <a:ea typeface="Arial"/>
                <a:cs typeface="Arial"/>
                <a:sym typeface="Arial"/>
              </a:rPr>
              <a:t>ans exiger de connaissances techniques pointues.</a:t>
            </a:r>
            <a:r>
              <a:rPr lang="fr" sz="1753">
                <a:solidFill>
                  <a:schemeClr val="dk1"/>
                </a:solidFill>
                <a:latin typeface="Arial"/>
                <a:ea typeface="Arial"/>
                <a:cs typeface="Arial"/>
                <a:sym typeface="Arial"/>
              </a:rPr>
              <a:t> </a:t>
            </a:r>
            <a:endParaRPr sz="1753">
              <a:solidFill>
                <a:schemeClr val="dk1"/>
              </a:solidFill>
              <a:latin typeface="Arial"/>
              <a:ea typeface="Arial"/>
              <a:cs typeface="Arial"/>
              <a:sym typeface="Arial"/>
            </a:endParaRPr>
          </a:p>
          <a:p>
            <a:pPr marL="457200" lvl="0" indent="0" algn="l" rtl="0">
              <a:spcBef>
                <a:spcPts val="1200"/>
              </a:spcBef>
              <a:spcAft>
                <a:spcPts val="0"/>
              </a:spcAft>
              <a:buNone/>
            </a:pPr>
            <a:endParaRPr sz="1753">
              <a:solidFill>
                <a:schemeClr val="dk1"/>
              </a:solidFill>
              <a:latin typeface="Arial"/>
              <a:ea typeface="Arial"/>
              <a:cs typeface="Arial"/>
              <a:sym typeface="Arial"/>
            </a:endParaRPr>
          </a:p>
          <a:p>
            <a:pPr marL="457200" lvl="0" indent="-341437" algn="l" rtl="0">
              <a:spcBef>
                <a:spcPts val="1800"/>
              </a:spcBef>
              <a:spcAft>
                <a:spcPts val="0"/>
              </a:spcAft>
              <a:buClr>
                <a:schemeClr val="dk1"/>
              </a:buClr>
              <a:buSzPct val="100000"/>
              <a:buFont typeface="Arial"/>
              <a:buChar char="●"/>
            </a:pPr>
            <a:r>
              <a:rPr lang="fr" sz="1921" b="1">
                <a:solidFill>
                  <a:schemeClr val="dk1"/>
                </a:solidFill>
                <a:latin typeface="Arial"/>
                <a:ea typeface="Arial"/>
                <a:cs typeface="Arial"/>
                <a:sym typeface="Arial"/>
              </a:rPr>
              <a:t>(+) Gestion autonome de votre site web</a:t>
            </a:r>
            <a:endParaRPr sz="1553">
              <a:solidFill>
                <a:srgbClr val="000000"/>
              </a:solidFill>
              <a:latin typeface="Arial"/>
              <a:ea typeface="Arial"/>
              <a:cs typeface="Arial"/>
              <a:sym typeface="Arial"/>
            </a:endParaRPr>
          </a:p>
          <a:p>
            <a:pPr marL="0" lvl="0" indent="0" algn="l" rtl="0">
              <a:spcBef>
                <a:spcPts val="400"/>
              </a:spcBef>
              <a:spcAft>
                <a:spcPts val="0"/>
              </a:spcAft>
              <a:buNone/>
            </a:pPr>
            <a:endParaRPr sz="1753">
              <a:solidFill>
                <a:srgbClr val="000000"/>
              </a:solidFill>
              <a:latin typeface="Arial"/>
              <a:ea typeface="Arial"/>
              <a:cs typeface="Arial"/>
              <a:sym typeface="Arial"/>
            </a:endParaRPr>
          </a:p>
          <a:p>
            <a:pPr marL="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lnSpc>
                <a:spcPct val="100000"/>
              </a:lnSpc>
              <a:spcBef>
                <a:spcPts val="1200"/>
              </a:spcBef>
              <a:spcAft>
                <a:spcPts val="0"/>
              </a:spcAft>
              <a:buNone/>
            </a:pPr>
            <a:endParaRPr/>
          </a:p>
          <a:p>
            <a:pPr marL="0" lvl="0" indent="0" algn="l" rtl="0">
              <a:spcBef>
                <a:spcPts val="0"/>
              </a:spcBef>
              <a:spcAft>
                <a:spcPts val="1200"/>
              </a:spcAft>
              <a:buNone/>
            </a:pPr>
            <a:endParaRPr/>
          </a:p>
        </p:txBody>
      </p:sp>
      <p:pic>
        <p:nvPicPr>
          <p:cNvPr id="147" name="Google Shape;147;p23"/>
          <p:cNvPicPr preferRelativeResize="0"/>
          <p:nvPr/>
        </p:nvPicPr>
        <p:blipFill>
          <a:blip r:embed="rId3">
            <a:alphaModFix/>
          </a:blip>
          <a:stretch>
            <a:fillRect/>
          </a:stretch>
        </p:blipFill>
        <p:spPr>
          <a:xfrm>
            <a:off x="7190888" y="430950"/>
            <a:ext cx="942975" cy="762000"/>
          </a:xfrm>
          <a:prstGeom prst="rect">
            <a:avLst/>
          </a:prstGeom>
          <a:noFill/>
          <a:ln>
            <a:noFill/>
          </a:ln>
          <a:effectLst>
            <a:outerShdw blurRad="57150" dist="19050" dir="5400000" algn="bl" rotWithShape="0">
              <a:srgbClr val="000000">
                <a:alpha val="50000"/>
              </a:srgbClr>
            </a:outerShdw>
          </a:effectLst>
        </p:spPr>
      </p:pic>
      <p:sp>
        <p:nvSpPr>
          <p:cNvPr id="148" name="Google Shape;148;p23"/>
          <p:cNvSpPr/>
          <p:nvPr/>
        </p:nvSpPr>
        <p:spPr>
          <a:xfrm>
            <a:off x="6745800" y="3693325"/>
            <a:ext cx="1750200" cy="7620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solidFill>
                  <a:schemeClr val="lt1"/>
                </a:solidFill>
              </a:rPr>
              <a:t>Plone 6</a:t>
            </a:r>
            <a:endParaRPr>
              <a:solidFill>
                <a:schemeClr val="lt1"/>
              </a:solidFill>
            </a:endParaRPr>
          </a:p>
        </p:txBody>
      </p:sp>
      <p:sp>
        <p:nvSpPr>
          <p:cNvPr id="149" name="Google Shape;149;p23"/>
          <p:cNvSpPr/>
          <p:nvPr/>
        </p:nvSpPr>
        <p:spPr>
          <a:xfrm>
            <a:off x="6706350" y="2748000"/>
            <a:ext cx="1789500" cy="4806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a:solidFill>
                  <a:schemeClr val="lt1"/>
                </a:solidFill>
              </a:rPr>
              <a:t>CMS utilisé</a:t>
            </a:r>
            <a:endParaRPr>
              <a:solidFill>
                <a:schemeClr val="lt1"/>
              </a:solidFill>
            </a:endParaRPr>
          </a:p>
        </p:txBody>
      </p:sp>
      <p:sp>
        <p:nvSpPr>
          <p:cNvPr id="150" name="Google Shape;150;p23"/>
          <p:cNvSpPr txBox="1"/>
          <p:nvPr/>
        </p:nvSpPr>
        <p:spPr>
          <a:xfrm>
            <a:off x="264675" y="1421550"/>
            <a:ext cx="8806500" cy="649200"/>
          </a:xfrm>
          <a:prstGeom prst="rect">
            <a:avLst/>
          </a:prstGeom>
          <a:noFill/>
          <a:ln>
            <a:noFill/>
          </a:ln>
        </p:spPr>
        <p:txBody>
          <a:bodyPr spcFirstLastPara="1" wrap="square" lIns="91425" tIns="91425" rIns="91425" bIns="91425" anchor="t" anchorCtr="0">
            <a:spAutoFit/>
          </a:bodyPr>
          <a:lstStyle/>
          <a:p>
            <a:pPr marL="457200" lvl="0" indent="-330200" algn="l" rtl="0">
              <a:lnSpc>
                <a:spcPct val="90000"/>
              </a:lnSpc>
              <a:spcBef>
                <a:spcPts val="0"/>
              </a:spcBef>
              <a:spcAft>
                <a:spcPts val="0"/>
              </a:spcAft>
              <a:buSzPts val="1600"/>
              <a:buFont typeface="Ubuntu"/>
              <a:buChar char="●"/>
            </a:pPr>
            <a:r>
              <a:rPr lang="fr" sz="1600" dirty="0">
                <a:latin typeface="Ubuntu"/>
                <a:ea typeface="Ubuntu"/>
                <a:cs typeface="Ubuntu"/>
                <a:sym typeface="Ubuntu"/>
              </a:rPr>
              <a:t>  iMio offre pour les autorités locales </a:t>
            </a:r>
            <a:r>
              <a:rPr lang="fr" sz="1753" dirty="0">
                <a:solidFill>
                  <a:srgbClr val="1F1F1F"/>
                </a:solidFill>
              </a:rPr>
              <a:t>un modèle de site web prêt à l’emploi </a:t>
            </a:r>
            <a:r>
              <a:rPr lang="fr" sz="1600" dirty="0">
                <a:latin typeface="Ubuntu"/>
                <a:ea typeface="Ubuntu"/>
                <a:cs typeface="Ubuntu"/>
                <a:sym typeface="Ubuntu"/>
              </a:rPr>
              <a:t>afin de créer leurs sites web publique.</a:t>
            </a:r>
            <a:endParaRPr dirty="0">
              <a:latin typeface="Source Code Pro"/>
              <a:ea typeface="Source Code Pro"/>
              <a:cs typeface="Source Code Pro"/>
              <a:sym typeface="Source Code Pro"/>
            </a:endParaRPr>
          </a:p>
        </p:txBody>
      </p:sp>
      <p:cxnSp>
        <p:nvCxnSpPr>
          <p:cNvPr id="151" name="Google Shape;151;p23"/>
          <p:cNvCxnSpPr>
            <a:stCxn id="149" idx="2"/>
            <a:endCxn id="148" idx="0"/>
          </p:cNvCxnSpPr>
          <p:nvPr/>
        </p:nvCxnSpPr>
        <p:spPr>
          <a:xfrm>
            <a:off x="7601100" y="3228600"/>
            <a:ext cx="19800" cy="464700"/>
          </a:xfrm>
          <a:prstGeom prst="straightConnector1">
            <a:avLst/>
          </a:prstGeom>
          <a:noFill/>
          <a:ln w="9525" cap="flat" cmpd="sng">
            <a:solidFill>
              <a:schemeClr val="dk1"/>
            </a:solidFill>
            <a:prstDash val="solid"/>
            <a:round/>
            <a:headEnd type="none" w="med" len="med"/>
            <a:tailEnd type="triangle" w="med" len="med"/>
          </a:ln>
        </p:spPr>
      </p:cxnSp>
      <p:sp>
        <p:nvSpPr>
          <p:cNvPr id="152" name="Google Shape;15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a:t>Réalisations</a:t>
            </a:r>
            <a:endParaRPr/>
          </a:p>
        </p:txBody>
      </p:sp>
      <p:sp>
        <p:nvSpPr>
          <p:cNvPr id="158" name="Google Shape;158;p24"/>
          <p:cNvSpPr txBox="1">
            <a:spLocks noGrp="1"/>
          </p:cNvSpPr>
          <p:nvPr>
            <p:ph type="body" idx="1"/>
          </p:nvPr>
        </p:nvSpPr>
        <p:spPr>
          <a:xfrm>
            <a:off x="311700" y="1468825"/>
            <a:ext cx="3309900" cy="3099900"/>
          </a:xfrm>
          <a:prstGeom prst="rect">
            <a:avLst/>
          </a:prstGeom>
        </p:spPr>
        <p:txBody>
          <a:bodyPr spcFirstLastPara="1" wrap="square" lIns="91425" tIns="91425" rIns="91425" bIns="91425" anchor="t" anchorCtr="0">
            <a:normAutofit/>
          </a:bodyPr>
          <a:lstStyle/>
          <a:p>
            <a:pPr marL="457200" lvl="0" indent="-330200" algn="just" rtl="0">
              <a:lnSpc>
                <a:spcPct val="90000"/>
              </a:lnSpc>
              <a:spcBef>
                <a:spcPts val="0"/>
              </a:spcBef>
              <a:spcAft>
                <a:spcPts val="0"/>
              </a:spcAft>
              <a:buClr>
                <a:srgbClr val="000000"/>
              </a:buClr>
              <a:buSzPts val="1600"/>
              <a:buFont typeface="Ubuntu"/>
              <a:buChar char="●"/>
            </a:pPr>
            <a:r>
              <a:rPr lang="fr" sz="1600" dirty="0">
                <a:solidFill>
                  <a:srgbClr val="000000"/>
                </a:solidFill>
                <a:latin typeface="Ubuntu"/>
                <a:ea typeface="Ubuntu"/>
                <a:cs typeface="Ubuntu"/>
                <a:sym typeface="Ubuntu"/>
              </a:rPr>
              <a:t>230 websites </a:t>
            </a:r>
            <a:endParaRPr sz="1600" dirty="0">
              <a:solidFill>
                <a:srgbClr val="000000"/>
              </a:solidFill>
              <a:latin typeface="Ubuntu"/>
              <a:ea typeface="Ubuntu"/>
              <a:cs typeface="Ubuntu"/>
              <a:sym typeface="Ubuntu"/>
            </a:endParaRPr>
          </a:p>
          <a:p>
            <a:pPr marL="0" lvl="0" indent="0" algn="just" rtl="0">
              <a:lnSpc>
                <a:spcPct val="90000"/>
              </a:lnSpc>
              <a:spcBef>
                <a:spcPts val="0"/>
              </a:spcBef>
              <a:spcAft>
                <a:spcPts val="0"/>
              </a:spcAft>
              <a:buNone/>
            </a:pPr>
            <a:endParaRPr sz="1600" dirty="0">
              <a:solidFill>
                <a:srgbClr val="000000"/>
              </a:solidFill>
              <a:latin typeface="Ubuntu"/>
              <a:ea typeface="Ubuntu"/>
              <a:cs typeface="Ubuntu"/>
              <a:sym typeface="Ubuntu"/>
            </a:endParaRPr>
          </a:p>
          <a:p>
            <a:pPr marL="914400" lvl="0" indent="-304800" algn="just" rtl="0">
              <a:lnSpc>
                <a:spcPct val="150000"/>
              </a:lnSpc>
              <a:spcBef>
                <a:spcPts val="0"/>
              </a:spcBef>
              <a:spcAft>
                <a:spcPts val="0"/>
              </a:spcAft>
              <a:buClr>
                <a:srgbClr val="DE007B"/>
              </a:buClr>
              <a:buSzPts val="1200"/>
              <a:buFont typeface="Noto Sans Symbols"/>
              <a:buChar char="●"/>
            </a:pPr>
            <a:r>
              <a:rPr lang="fr" sz="1600" dirty="0">
                <a:solidFill>
                  <a:srgbClr val="000000"/>
                </a:solidFill>
                <a:latin typeface="Ubuntu"/>
                <a:ea typeface="Ubuntu"/>
                <a:cs typeface="Ubuntu"/>
                <a:sym typeface="Ubuntu"/>
              </a:rPr>
              <a:t>16 in Plone 3</a:t>
            </a:r>
            <a:endParaRPr sz="1600" dirty="0">
              <a:solidFill>
                <a:srgbClr val="000000"/>
              </a:solidFill>
              <a:latin typeface="Arial"/>
              <a:ea typeface="Arial"/>
              <a:cs typeface="Arial"/>
              <a:sym typeface="Arial"/>
            </a:endParaRPr>
          </a:p>
          <a:p>
            <a:pPr marL="914400" lvl="0" indent="-304800" algn="just" rtl="0">
              <a:lnSpc>
                <a:spcPct val="150000"/>
              </a:lnSpc>
              <a:spcBef>
                <a:spcPts val="0"/>
              </a:spcBef>
              <a:spcAft>
                <a:spcPts val="0"/>
              </a:spcAft>
              <a:buClr>
                <a:srgbClr val="DE007B"/>
              </a:buClr>
              <a:buSzPts val="1200"/>
              <a:buFont typeface="Noto Sans Symbols"/>
              <a:buChar char="●"/>
            </a:pPr>
            <a:r>
              <a:rPr lang="fr" sz="1600" dirty="0">
                <a:solidFill>
                  <a:srgbClr val="000000"/>
                </a:solidFill>
                <a:latin typeface="Ubuntu"/>
                <a:ea typeface="Ubuntu"/>
                <a:cs typeface="Ubuntu"/>
                <a:sym typeface="Ubuntu"/>
              </a:rPr>
              <a:t> 176 in Plone 4</a:t>
            </a:r>
            <a:endParaRPr sz="1600" dirty="0">
              <a:solidFill>
                <a:srgbClr val="000000"/>
              </a:solidFill>
              <a:latin typeface="Arial"/>
              <a:ea typeface="Arial"/>
              <a:cs typeface="Arial"/>
              <a:sym typeface="Arial"/>
            </a:endParaRPr>
          </a:p>
          <a:p>
            <a:pPr marL="914400" lvl="0" indent="-304800" algn="just" rtl="0">
              <a:lnSpc>
                <a:spcPct val="150000"/>
              </a:lnSpc>
              <a:spcBef>
                <a:spcPts val="0"/>
              </a:spcBef>
              <a:spcAft>
                <a:spcPts val="0"/>
              </a:spcAft>
              <a:buClr>
                <a:srgbClr val="DE007B"/>
              </a:buClr>
              <a:buSzPts val="1200"/>
              <a:buFont typeface="Noto Sans Symbols"/>
              <a:buChar char="●"/>
            </a:pPr>
            <a:r>
              <a:rPr lang="fr" sz="1600" dirty="0">
                <a:solidFill>
                  <a:srgbClr val="000000"/>
                </a:solidFill>
                <a:latin typeface="Ubuntu"/>
                <a:ea typeface="Ubuntu"/>
                <a:cs typeface="Ubuntu"/>
                <a:sym typeface="Ubuntu"/>
              </a:rPr>
              <a:t> 2 in Plone 5</a:t>
            </a:r>
            <a:endParaRPr sz="1600" dirty="0">
              <a:solidFill>
                <a:srgbClr val="000000"/>
              </a:solidFill>
              <a:latin typeface="Arial"/>
              <a:ea typeface="Arial"/>
              <a:cs typeface="Arial"/>
              <a:sym typeface="Arial"/>
            </a:endParaRPr>
          </a:p>
          <a:p>
            <a:pPr marL="914400" lvl="0" indent="-304800" algn="just" rtl="0">
              <a:lnSpc>
                <a:spcPct val="150000"/>
              </a:lnSpc>
              <a:spcBef>
                <a:spcPts val="0"/>
              </a:spcBef>
              <a:spcAft>
                <a:spcPts val="0"/>
              </a:spcAft>
              <a:buClr>
                <a:srgbClr val="DE007B"/>
              </a:buClr>
              <a:buSzPts val="1200"/>
              <a:buFont typeface="Noto Sans Symbols"/>
              <a:buChar char="●"/>
            </a:pPr>
            <a:r>
              <a:rPr lang="fr" sz="1600" dirty="0">
                <a:solidFill>
                  <a:srgbClr val="000000"/>
                </a:solidFill>
                <a:latin typeface="Ubuntu"/>
                <a:ea typeface="Ubuntu"/>
                <a:cs typeface="Ubuntu"/>
                <a:sym typeface="Ubuntu"/>
              </a:rPr>
              <a:t>36 in Plone 6 en juillet 2023 (d’autres dizaine en preproduction)</a:t>
            </a:r>
            <a:endParaRPr sz="1600" dirty="0">
              <a:solidFill>
                <a:srgbClr val="000000"/>
              </a:solidFill>
              <a:latin typeface="Ubuntu"/>
              <a:ea typeface="Ubuntu"/>
              <a:cs typeface="Ubuntu"/>
              <a:sym typeface="Ubuntu"/>
            </a:endParaRPr>
          </a:p>
          <a:p>
            <a:pPr marL="0" lvl="0" indent="0" algn="l" rtl="0">
              <a:spcBef>
                <a:spcPts val="0"/>
              </a:spcBef>
              <a:spcAft>
                <a:spcPts val="1200"/>
              </a:spcAft>
              <a:buNone/>
            </a:pPr>
            <a:endParaRPr dirty="0"/>
          </a:p>
        </p:txBody>
      </p:sp>
      <p:pic>
        <p:nvPicPr>
          <p:cNvPr id="159" name="Google Shape;159;p24"/>
          <p:cNvPicPr preferRelativeResize="0"/>
          <p:nvPr/>
        </p:nvPicPr>
        <p:blipFill rotWithShape="1">
          <a:blip r:embed="rId3">
            <a:alphaModFix/>
          </a:blip>
          <a:srcRect/>
          <a:stretch/>
        </p:blipFill>
        <p:spPr>
          <a:xfrm>
            <a:off x="3762850" y="1282625"/>
            <a:ext cx="5157800" cy="3472300"/>
          </a:xfrm>
          <a:prstGeom prst="rect">
            <a:avLst/>
          </a:prstGeom>
          <a:noFill/>
          <a:ln>
            <a:noFill/>
          </a:ln>
        </p:spPr>
      </p:pic>
      <p:sp>
        <p:nvSpPr>
          <p:cNvPr id="160" name="Google Shape;16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p:nvPr/>
        </p:nvSpPr>
        <p:spPr>
          <a:xfrm>
            <a:off x="827640" y="0"/>
            <a:ext cx="7488600" cy="843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 sz="1400" b="0" strike="noStrike">
                <a:solidFill>
                  <a:srgbClr val="FFFFFF"/>
                </a:solidFill>
                <a:latin typeface="Arial"/>
                <a:ea typeface="Arial"/>
                <a:cs typeface="Arial"/>
                <a:sym typeface="Arial"/>
              </a:rPr>
              <a:t>When Plone 6 Classic boosts local government websites</a:t>
            </a:r>
            <a:endParaRPr sz="1400" b="0" strike="noStrike">
              <a:solidFill>
                <a:srgbClr val="000000"/>
              </a:solidFill>
              <a:latin typeface="Arial"/>
              <a:ea typeface="Arial"/>
              <a:cs typeface="Arial"/>
              <a:sym typeface="Arial"/>
            </a:endParaRPr>
          </a:p>
        </p:txBody>
      </p:sp>
      <p:sp>
        <p:nvSpPr>
          <p:cNvPr id="168" name="Google Shape;168;p25"/>
          <p:cNvSpPr txBox="1"/>
          <p:nvPr/>
        </p:nvSpPr>
        <p:spPr>
          <a:xfrm>
            <a:off x="-288000" y="1036800"/>
            <a:ext cx="8229300" cy="3758400"/>
          </a:xfrm>
          <a:prstGeom prst="rect">
            <a:avLst/>
          </a:prstGeom>
          <a:noFill/>
          <a:ln>
            <a:noFill/>
          </a:ln>
        </p:spPr>
        <p:txBody>
          <a:bodyPr spcFirstLastPara="1" wrap="square" lIns="91425" tIns="45700" rIns="91425" bIns="45700" anchor="t" anchorCtr="0">
            <a:noAutofit/>
          </a:bodyPr>
          <a:lstStyle/>
          <a:p>
            <a:pPr marL="343080" marR="0" lvl="0" indent="0" algn="l" rtl="0">
              <a:lnSpc>
                <a:spcPct val="90000"/>
              </a:lnSpc>
              <a:spcBef>
                <a:spcPts val="0"/>
              </a:spcBef>
              <a:spcAft>
                <a:spcPts val="0"/>
              </a:spcAft>
              <a:buNone/>
            </a:pPr>
            <a:endParaRPr sz="1400" b="0" strike="noStrike">
              <a:solidFill>
                <a:srgbClr val="000000"/>
              </a:solidFill>
              <a:latin typeface="Arial"/>
              <a:ea typeface="Arial"/>
              <a:cs typeface="Arial"/>
              <a:sym typeface="Arial"/>
            </a:endParaRPr>
          </a:p>
          <a:p>
            <a:pPr marL="343080" marR="0" lvl="0" indent="-342720" algn="ctr" rtl="0">
              <a:lnSpc>
                <a:spcPct val="90000"/>
              </a:lnSpc>
              <a:spcBef>
                <a:spcPts val="0"/>
              </a:spcBef>
              <a:spcAft>
                <a:spcPts val="0"/>
              </a:spcAft>
              <a:buNone/>
            </a:pPr>
            <a:r>
              <a:rPr lang="fr" sz="2400" b="1" strike="noStrike">
                <a:solidFill>
                  <a:srgbClr val="DE007B"/>
                </a:solidFill>
                <a:latin typeface="Ubuntu"/>
                <a:ea typeface="Ubuntu"/>
                <a:cs typeface="Ubuntu"/>
                <a:sym typeface="Ubuntu"/>
              </a:rPr>
              <a:t>Smartweb Plone 6 in Wallonia</a:t>
            </a:r>
            <a:endParaRPr sz="2400" b="0" strike="noStrike">
              <a:solidFill>
                <a:srgbClr val="000000"/>
              </a:solidFill>
              <a:latin typeface="Arial"/>
              <a:ea typeface="Arial"/>
              <a:cs typeface="Arial"/>
              <a:sym typeface="Arial"/>
            </a:endParaRPr>
          </a:p>
          <a:p>
            <a:pPr marL="343080" marR="0" lvl="0" indent="-342720" algn="ctr" rtl="0">
              <a:lnSpc>
                <a:spcPct val="90000"/>
              </a:lnSpc>
              <a:spcBef>
                <a:spcPts val="0"/>
              </a:spcBef>
              <a:spcAft>
                <a:spcPts val="0"/>
              </a:spcAft>
              <a:buNone/>
            </a:pPr>
            <a:endParaRPr sz="2400" b="0" strike="noStrike">
              <a:solidFill>
                <a:srgbClr val="000000"/>
              </a:solidFill>
              <a:latin typeface="Arial"/>
              <a:ea typeface="Arial"/>
              <a:cs typeface="Arial"/>
              <a:sym typeface="Arial"/>
            </a:endParaRPr>
          </a:p>
          <a:p>
            <a:pPr marL="719999" marR="0" lvl="0" indent="-76200" algn="just" rtl="0">
              <a:lnSpc>
                <a:spcPct val="150000"/>
              </a:lnSpc>
              <a:spcBef>
                <a:spcPts val="0"/>
              </a:spcBef>
              <a:spcAft>
                <a:spcPts val="0"/>
              </a:spcAft>
              <a:buClr>
                <a:srgbClr val="DE007B"/>
              </a:buClr>
              <a:buSzPts val="1200"/>
              <a:buFont typeface="Noto Sans Symbols"/>
              <a:buChar char="◆"/>
            </a:pPr>
            <a:r>
              <a:rPr lang="fr" sz="1600">
                <a:latin typeface="Ubuntu"/>
                <a:ea typeface="Ubuntu"/>
                <a:cs typeface="Ubuntu"/>
                <a:sym typeface="Ubuntu"/>
              </a:rPr>
              <a:t> </a:t>
            </a:r>
            <a:r>
              <a:rPr lang="fr" sz="1600" b="0" strike="noStrike">
                <a:solidFill>
                  <a:srgbClr val="000000"/>
                </a:solidFill>
                <a:latin typeface="Ubuntu"/>
                <a:ea typeface="Ubuntu"/>
                <a:cs typeface="Ubuntu"/>
                <a:sym typeface="Ubuntu"/>
              </a:rPr>
              <a:t>https://www.braine-lalleud.be</a:t>
            </a:r>
            <a:endParaRPr sz="1600" b="0" strike="noStrike">
              <a:solidFill>
                <a:srgbClr val="000000"/>
              </a:solidFill>
              <a:latin typeface="Arial"/>
              <a:ea typeface="Arial"/>
              <a:cs typeface="Arial"/>
              <a:sym typeface="Arial"/>
            </a:endParaRPr>
          </a:p>
          <a:p>
            <a:pPr marL="719999" marR="0" lvl="0" indent="-76200" algn="just" rtl="0">
              <a:lnSpc>
                <a:spcPct val="150000"/>
              </a:lnSpc>
              <a:spcBef>
                <a:spcPts val="0"/>
              </a:spcBef>
              <a:spcAft>
                <a:spcPts val="0"/>
              </a:spcAft>
              <a:buClr>
                <a:srgbClr val="DE007B"/>
              </a:buClr>
              <a:buSzPts val="1200"/>
              <a:buFont typeface="Noto Sans Symbols"/>
              <a:buChar char="◆"/>
            </a:pPr>
            <a:r>
              <a:rPr lang="fr" sz="1600">
                <a:latin typeface="Ubuntu"/>
                <a:ea typeface="Ubuntu"/>
                <a:cs typeface="Ubuntu"/>
                <a:sym typeface="Ubuntu"/>
              </a:rPr>
              <a:t> </a:t>
            </a:r>
            <a:r>
              <a:rPr lang="fr" sz="1600" b="0" strike="noStrike">
                <a:solidFill>
                  <a:srgbClr val="000000"/>
                </a:solidFill>
                <a:latin typeface="Ubuntu"/>
                <a:ea typeface="Ubuntu"/>
                <a:cs typeface="Ubuntu"/>
                <a:sym typeface="Ubuntu"/>
              </a:rPr>
              <a:t>https://www.lens.be</a:t>
            </a:r>
            <a:endParaRPr sz="1600" b="0" strike="noStrike">
              <a:solidFill>
                <a:srgbClr val="000000"/>
              </a:solidFill>
              <a:latin typeface="Arial"/>
              <a:ea typeface="Arial"/>
              <a:cs typeface="Arial"/>
              <a:sym typeface="Arial"/>
            </a:endParaRPr>
          </a:p>
          <a:p>
            <a:pPr marL="719999" marR="0" lvl="0" indent="-76200" algn="just" rtl="0">
              <a:lnSpc>
                <a:spcPct val="150000"/>
              </a:lnSpc>
              <a:spcBef>
                <a:spcPts val="0"/>
              </a:spcBef>
              <a:spcAft>
                <a:spcPts val="0"/>
              </a:spcAft>
              <a:buClr>
                <a:srgbClr val="DE007B"/>
              </a:buClr>
              <a:buSzPts val="1200"/>
              <a:buFont typeface="Noto Sans Symbols"/>
              <a:buChar char="◆"/>
            </a:pPr>
            <a:r>
              <a:rPr lang="fr" sz="1600">
                <a:latin typeface="Ubuntu"/>
                <a:ea typeface="Ubuntu"/>
                <a:cs typeface="Ubuntu"/>
                <a:sym typeface="Ubuntu"/>
              </a:rPr>
              <a:t> </a:t>
            </a:r>
            <a:r>
              <a:rPr lang="fr" sz="1600" b="0" strike="noStrike">
                <a:solidFill>
                  <a:srgbClr val="000000"/>
                </a:solidFill>
                <a:latin typeface="Ubuntu"/>
                <a:ea typeface="Ubuntu"/>
                <a:cs typeface="Ubuntu"/>
                <a:sym typeface="Ubuntu"/>
              </a:rPr>
              <a:t>https://www.braine-le-chateau.be</a:t>
            </a:r>
            <a:endParaRPr sz="1600" b="0" strike="noStrike">
              <a:solidFill>
                <a:srgbClr val="000000"/>
              </a:solidFill>
              <a:latin typeface="Arial"/>
              <a:ea typeface="Arial"/>
              <a:cs typeface="Arial"/>
              <a:sym typeface="Arial"/>
            </a:endParaRPr>
          </a:p>
          <a:p>
            <a:pPr marL="719999" marR="0" lvl="0" indent="-76200" algn="just" rtl="0">
              <a:lnSpc>
                <a:spcPct val="150000"/>
              </a:lnSpc>
              <a:spcBef>
                <a:spcPts val="0"/>
              </a:spcBef>
              <a:spcAft>
                <a:spcPts val="0"/>
              </a:spcAft>
              <a:buClr>
                <a:srgbClr val="DE007B"/>
              </a:buClr>
              <a:buSzPts val="1200"/>
              <a:buFont typeface="Noto Sans Symbols"/>
              <a:buChar char="◆"/>
            </a:pPr>
            <a:r>
              <a:rPr lang="fr" sz="1600">
                <a:latin typeface="Ubuntu"/>
                <a:ea typeface="Ubuntu"/>
                <a:cs typeface="Ubuntu"/>
                <a:sym typeface="Ubuntu"/>
              </a:rPr>
              <a:t> </a:t>
            </a:r>
            <a:r>
              <a:rPr lang="fr" sz="1600" b="0" strike="noStrike">
                <a:solidFill>
                  <a:srgbClr val="000000"/>
                </a:solidFill>
                <a:latin typeface="Ubuntu"/>
                <a:ea typeface="Ubuntu"/>
                <a:cs typeface="Ubuntu"/>
                <a:sym typeface="Ubuntu"/>
              </a:rPr>
              <a:t>https://www.manage-commune.be</a:t>
            </a:r>
            <a:endParaRPr sz="1600" b="0" strike="noStrike">
              <a:solidFill>
                <a:srgbClr val="000000"/>
              </a:solidFill>
              <a:latin typeface="Arial"/>
              <a:ea typeface="Arial"/>
              <a:cs typeface="Arial"/>
              <a:sym typeface="Arial"/>
            </a:endParaRPr>
          </a:p>
          <a:p>
            <a:pPr marL="719999" marR="0" lvl="0" indent="-76200" algn="just" rtl="0">
              <a:lnSpc>
                <a:spcPct val="150000"/>
              </a:lnSpc>
              <a:spcBef>
                <a:spcPts val="0"/>
              </a:spcBef>
              <a:spcAft>
                <a:spcPts val="0"/>
              </a:spcAft>
              <a:buClr>
                <a:srgbClr val="DE007B"/>
              </a:buClr>
              <a:buSzPts val="1200"/>
              <a:buFont typeface="Noto Sans Symbols"/>
              <a:buChar char="◆"/>
            </a:pPr>
            <a:r>
              <a:rPr lang="fr" sz="1600">
                <a:latin typeface="Ubuntu"/>
                <a:ea typeface="Ubuntu"/>
                <a:cs typeface="Ubuntu"/>
                <a:sym typeface="Ubuntu"/>
              </a:rPr>
              <a:t> </a:t>
            </a:r>
            <a:r>
              <a:rPr lang="fr" sz="1600" b="0" strike="noStrike">
                <a:solidFill>
                  <a:srgbClr val="000000"/>
                </a:solidFill>
                <a:latin typeface="Ubuntu"/>
                <a:ea typeface="Ubuntu"/>
                <a:cs typeface="Ubuntu"/>
                <a:sym typeface="Ubuntu"/>
              </a:rPr>
              <a:t>https://www.boussu.be</a:t>
            </a:r>
            <a:endParaRPr sz="1600" b="0" strike="noStrike">
              <a:solidFill>
                <a:srgbClr val="000000"/>
              </a:solidFill>
              <a:latin typeface="Arial"/>
              <a:ea typeface="Arial"/>
              <a:cs typeface="Arial"/>
              <a:sym typeface="Arial"/>
            </a:endParaRPr>
          </a:p>
          <a:p>
            <a:pPr marL="719999" marR="0" lvl="0" indent="-76200" algn="just" rtl="0">
              <a:lnSpc>
                <a:spcPct val="150000"/>
              </a:lnSpc>
              <a:spcBef>
                <a:spcPts val="0"/>
              </a:spcBef>
              <a:spcAft>
                <a:spcPts val="0"/>
              </a:spcAft>
              <a:buClr>
                <a:srgbClr val="DE007B"/>
              </a:buClr>
              <a:buSzPts val="1200"/>
              <a:buFont typeface="Noto Sans Symbols"/>
              <a:buChar char="◆"/>
            </a:pPr>
            <a:r>
              <a:rPr lang="fr" sz="1600">
                <a:latin typeface="Ubuntu"/>
                <a:ea typeface="Ubuntu"/>
                <a:cs typeface="Ubuntu"/>
                <a:sym typeface="Ubuntu"/>
              </a:rPr>
              <a:t> </a:t>
            </a:r>
            <a:r>
              <a:rPr lang="fr" sz="1600" b="0" strike="noStrike">
                <a:solidFill>
                  <a:srgbClr val="000000"/>
                </a:solidFill>
                <a:latin typeface="Ubuntu"/>
                <a:ea typeface="Ubuntu"/>
                <a:cs typeface="Ubuntu"/>
                <a:sym typeface="Ubuntu"/>
              </a:rPr>
              <a:t>https://www.cpaswavre.be</a:t>
            </a:r>
            <a:endParaRPr sz="1600" b="0" strike="noStrike">
              <a:solidFill>
                <a:srgbClr val="000000"/>
              </a:solidFill>
              <a:latin typeface="Arial"/>
              <a:ea typeface="Arial"/>
              <a:cs typeface="Arial"/>
              <a:sym typeface="Arial"/>
            </a:endParaRPr>
          </a:p>
          <a:p>
            <a:pPr marL="719999" marR="0" lvl="0" indent="-76200" algn="just" rtl="0">
              <a:lnSpc>
                <a:spcPct val="150000"/>
              </a:lnSpc>
              <a:spcBef>
                <a:spcPts val="0"/>
              </a:spcBef>
              <a:spcAft>
                <a:spcPts val="0"/>
              </a:spcAft>
              <a:buClr>
                <a:srgbClr val="DE007B"/>
              </a:buClr>
              <a:buSzPts val="1200"/>
              <a:buFont typeface="Noto Sans Symbols"/>
              <a:buChar char="◆"/>
            </a:pPr>
            <a:r>
              <a:rPr lang="fr" sz="1600">
                <a:latin typeface="Ubuntu"/>
                <a:ea typeface="Ubuntu"/>
                <a:cs typeface="Ubuntu"/>
                <a:sym typeface="Ubuntu"/>
              </a:rPr>
              <a:t> </a:t>
            </a:r>
            <a:r>
              <a:rPr lang="fr" sz="1600" b="0" strike="noStrike">
                <a:solidFill>
                  <a:srgbClr val="000000"/>
                </a:solidFill>
                <a:latin typeface="Ubuntu"/>
                <a:ea typeface="Ubuntu"/>
                <a:cs typeface="Ubuntu"/>
                <a:sym typeface="Ubuntu"/>
              </a:rPr>
              <a:t>https://www.erezee.be</a:t>
            </a:r>
            <a:endParaRPr sz="1600" b="0" strike="noStrike">
              <a:solidFill>
                <a:srgbClr val="000000"/>
              </a:solidFill>
              <a:latin typeface="Arial"/>
              <a:ea typeface="Arial"/>
              <a:cs typeface="Arial"/>
              <a:sym typeface="Arial"/>
            </a:endParaRPr>
          </a:p>
          <a:p>
            <a:pPr marL="719999" marR="0" lvl="0" indent="0" algn="just" rtl="0">
              <a:lnSpc>
                <a:spcPct val="150000"/>
              </a:lnSpc>
              <a:spcBef>
                <a:spcPts val="0"/>
              </a:spcBef>
              <a:spcAft>
                <a:spcPts val="0"/>
              </a:spcAft>
              <a:buClr>
                <a:srgbClr val="DE007B"/>
              </a:buClr>
              <a:buSzPts val="1600"/>
              <a:buFont typeface="Noto Sans Symbols"/>
              <a:buNone/>
            </a:pPr>
            <a:endParaRPr sz="1600" b="0" strike="noStrike">
              <a:solidFill>
                <a:srgbClr val="000000"/>
              </a:solidFill>
              <a:latin typeface="Arial"/>
              <a:ea typeface="Arial"/>
              <a:cs typeface="Arial"/>
              <a:sym typeface="Arial"/>
            </a:endParaRPr>
          </a:p>
          <a:p>
            <a:pPr marL="343080" marR="0" lvl="0" indent="-342720" algn="just" rtl="0">
              <a:lnSpc>
                <a:spcPct val="90000"/>
              </a:lnSpc>
              <a:spcBef>
                <a:spcPts val="0"/>
              </a:spcBef>
              <a:spcAft>
                <a:spcPts val="0"/>
              </a:spcAft>
              <a:buNone/>
            </a:pPr>
            <a:r>
              <a:rPr lang="fr" sz="1600" b="0" strike="noStrike">
                <a:solidFill>
                  <a:srgbClr val="000000"/>
                </a:solidFill>
                <a:latin typeface="Avenir"/>
                <a:ea typeface="Avenir"/>
                <a:cs typeface="Avenir"/>
                <a:sym typeface="Avenir"/>
              </a:rPr>
              <a:t> </a:t>
            </a:r>
            <a:endParaRPr sz="1600" b="0" strike="noStrike">
              <a:solidFill>
                <a:srgbClr val="000000"/>
              </a:solidFill>
              <a:latin typeface="Arial"/>
              <a:ea typeface="Arial"/>
              <a:cs typeface="Arial"/>
              <a:sym typeface="Arial"/>
            </a:endParaRPr>
          </a:p>
        </p:txBody>
      </p:sp>
      <p:sp>
        <p:nvSpPr>
          <p:cNvPr id="169" name="Google Shape;169;p25"/>
          <p:cNvSpPr txBox="1"/>
          <p:nvPr/>
        </p:nvSpPr>
        <p:spPr>
          <a:xfrm>
            <a:off x="8751600" y="4803624"/>
            <a:ext cx="548400" cy="393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fld id="{00000000-1234-1234-1234-123412341234}" type="slidenum">
              <a:rPr lang="fr" sz="1300" b="0" strike="noStrike">
                <a:solidFill>
                  <a:srgbClr val="888888"/>
                </a:solidFill>
                <a:latin typeface="Avenir"/>
                <a:ea typeface="Avenir"/>
                <a:cs typeface="Avenir"/>
                <a:sym typeface="Avenir"/>
              </a:rPr>
              <a:t>14</a:t>
            </a:fld>
            <a:endParaRPr sz="1300" b="0" strike="noStrike">
              <a:latin typeface="Times New Roman"/>
              <a:ea typeface="Times New Roman"/>
              <a:cs typeface="Times New Roman"/>
              <a:sym typeface="Times New Roman"/>
            </a:endParaRPr>
          </a:p>
        </p:txBody>
      </p:sp>
      <p:sp>
        <p:nvSpPr>
          <p:cNvPr id="170" name="Google Shape;170;p25"/>
          <p:cNvSpPr txBox="1"/>
          <p:nvPr/>
        </p:nvSpPr>
        <p:spPr>
          <a:xfrm>
            <a:off x="4059360" y="1285632"/>
            <a:ext cx="5256000" cy="2656800"/>
          </a:xfrm>
          <a:prstGeom prst="rect">
            <a:avLst/>
          </a:prstGeom>
          <a:noFill/>
          <a:ln>
            <a:noFill/>
          </a:ln>
        </p:spPr>
        <p:txBody>
          <a:bodyPr spcFirstLastPara="1" wrap="square" lIns="91425" tIns="45700" rIns="91425" bIns="45700" anchor="t" anchorCtr="0">
            <a:noAutofit/>
          </a:bodyPr>
          <a:lstStyle/>
          <a:p>
            <a:pPr marL="343080" marR="0" lvl="0" indent="0" algn="l" rtl="0">
              <a:lnSpc>
                <a:spcPct val="90000"/>
              </a:lnSpc>
              <a:spcBef>
                <a:spcPts val="0"/>
              </a:spcBef>
              <a:spcAft>
                <a:spcPts val="0"/>
              </a:spcAft>
              <a:buNone/>
            </a:pPr>
            <a:endParaRPr sz="1400" b="0" strike="noStrike">
              <a:solidFill>
                <a:srgbClr val="000000"/>
              </a:solidFill>
              <a:latin typeface="Arial"/>
              <a:ea typeface="Arial"/>
              <a:cs typeface="Arial"/>
              <a:sym typeface="Arial"/>
            </a:endParaRPr>
          </a:p>
          <a:p>
            <a:pPr marL="343080" marR="0" lvl="0" indent="-342720" algn="ctr" rtl="0">
              <a:lnSpc>
                <a:spcPct val="90000"/>
              </a:lnSpc>
              <a:spcBef>
                <a:spcPts val="0"/>
              </a:spcBef>
              <a:spcAft>
                <a:spcPts val="0"/>
              </a:spcAft>
              <a:buNone/>
            </a:pPr>
            <a:r>
              <a:rPr lang="fr" sz="2400" b="1" strike="noStrike">
                <a:solidFill>
                  <a:srgbClr val="DE007B"/>
                </a:solidFill>
                <a:latin typeface="Ubuntu"/>
                <a:ea typeface="Ubuntu"/>
                <a:cs typeface="Ubuntu"/>
                <a:sym typeface="Ubuntu"/>
              </a:rPr>
              <a:t> </a:t>
            </a:r>
            <a:endParaRPr sz="2400" b="0" strike="noStrike">
              <a:solidFill>
                <a:srgbClr val="000000"/>
              </a:solidFill>
              <a:latin typeface="Arial"/>
              <a:ea typeface="Arial"/>
              <a:cs typeface="Arial"/>
              <a:sym typeface="Arial"/>
            </a:endParaRPr>
          </a:p>
          <a:p>
            <a:pPr marL="719999" marR="0" lvl="0" indent="-76200" algn="just" rtl="0">
              <a:lnSpc>
                <a:spcPct val="150000"/>
              </a:lnSpc>
              <a:spcBef>
                <a:spcPts val="0"/>
              </a:spcBef>
              <a:spcAft>
                <a:spcPts val="0"/>
              </a:spcAft>
              <a:buClr>
                <a:srgbClr val="DE007B"/>
              </a:buClr>
              <a:buSzPts val="1200"/>
              <a:buFont typeface="Noto Sans Symbols"/>
              <a:buChar char="◆"/>
            </a:pPr>
            <a:r>
              <a:rPr lang="fr" sz="1600">
                <a:latin typeface="Ubuntu"/>
                <a:ea typeface="Ubuntu"/>
                <a:cs typeface="Ubuntu"/>
                <a:sym typeface="Ubuntu"/>
              </a:rPr>
              <a:t> </a:t>
            </a:r>
            <a:r>
              <a:rPr lang="fr" sz="1600" b="0" strike="noStrike">
                <a:solidFill>
                  <a:srgbClr val="000000"/>
                </a:solidFill>
                <a:latin typeface="Ubuntu"/>
                <a:ea typeface="Ubuntu"/>
                <a:cs typeface="Ubuntu"/>
                <a:sym typeface="Ubuntu"/>
              </a:rPr>
              <a:t>https://www.nassogne.be </a:t>
            </a:r>
            <a:endParaRPr sz="1600" b="0" strike="noStrike">
              <a:solidFill>
                <a:srgbClr val="000000"/>
              </a:solidFill>
              <a:latin typeface="Arial"/>
              <a:ea typeface="Arial"/>
              <a:cs typeface="Arial"/>
              <a:sym typeface="Arial"/>
            </a:endParaRPr>
          </a:p>
          <a:p>
            <a:pPr marL="719999" marR="0" lvl="0" indent="-76200" algn="just" rtl="0">
              <a:lnSpc>
                <a:spcPct val="150000"/>
              </a:lnSpc>
              <a:spcBef>
                <a:spcPts val="0"/>
              </a:spcBef>
              <a:spcAft>
                <a:spcPts val="0"/>
              </a:spcAft>
              <a:buClr>
                <a:srgbClr val="DE007B"/>
              </a:buClr>
              <a:buSzPts val="1200"/>
              <a:buFont typeface="Noto Sans Symbols"/>
              <a:buChar char="◆"/>
            </a:pPr>
            <a:r>
              <a:rPr lang="fr" sz="1600">
                <a:latin typeface="Ubuntu"/>
                <a:ea typeface="Ubuntu"/>
                <a:cs typeface="Ubuntu"/>
                <a:sym typeface="Ubuntu"/>
              </a:rPr>
              <a:t> </a:t>
            </a:r>
            <a:r>
              <a:rPr lang="fr" sz="1600" b="0" strike="noStrike">
                <a:solidFill>
                  <a:srgbClr val="000000"/>
                </a:solidFill>
                <a:latin typeface="Ubuntu"/>
                <a:ea typeface="Ubuntu"/>
                <a:cs typeface="Ubuntu"/>
                <a:sym typeface="Ubuntu"/>
              </a:rPr>
              <a:t>https://www.nandrin.be</a:t>
            </a:r>
            <a:endParaRPr sz="1600" b="0" strike="noStrike">
              <a:solidFill>
                <a:srgbClr val="000000"/>
              </a:solidFill>
              <a:latin typeface="Arial"/>
              <a:ea typeface="Arial"/>
              <a:cs typeface="Arial"/>
              <a:sym typeface="Arial"/>
            </a:endParaRPr>
          </a:p>
          <a:p>
            <a:pPr marL="719999" marR="0" lvl="0" indent="-76200" algn="just" rtl="0">
              <a:lnSpc>
                <a:spcPct val="150000"/>
              </a:lnSpc>
              <a:spcBef>
                <a:spcPts val="0"/>
              </a:spcBef>
              <a:spcAft>
                <a:spcPts val="0"/>
              </a:spcAft>
              <a:buClr>
                <a:srgbClr val="DE007B"/>
              </a:buClr>
              <a:buSzPts val="1200"/>
              <a:buFont typeface="Noto Sans Symbols"/>
              <a:buChar char="◆"/>
            </a:pPr>
            <a:r>
              <a:rPr lang="fr" sz="1600">
                <a:latin typeface="Ubuntu"/>
                <a:ea typeface="Ubuntu"/>
                <a:cs typeface="Ubuntu"/>
                <a:sym typeface="Ubuntu"/>
              </a:rPr>
              <a:t> </a:t>
            </a:r>
            <a:r>
              <a:rPr lang="fr" sz="1600" b="0" strike="noStrike">
                <a:solidFill>
                  <a:srgbClr val="000000"/>
                </a:solidFill>
                <a:latin typeface="Ubuntu"/>
                <a:ea typeface="Ubuntu"/>
                <a:cs typeface="Ubuntu"/>
                <a:sym typeface="Ubuntu"/>
              </a:rPr>
              <a:t>https://www.villedecomines-warneton.be</a:t>
            </a:r>
            <a:endParaRPr sz="1600" b="0" strike="noStrike">
              <a:solidFill>
                <a:srgbClr val="000000"/>
              </a:solidFill>
              <a:latin typeface="Arial"/>
              <a:ea typeface="Arial"/>
              <a:cs typeface="Arial"/>
              <a:sym typeface="Arial"/>
            </a:endParaRPr>
          </a:p>
          <a:p>
            <a:pPr marL="719999" marR="0" lvl="0" indent="-76200" algn="just" rtl="0">
              <a:lnSpc>
                <a:spcPct val="150000"/>
              </a:lnSpc>
              <a:spcBef>
                <a:spcPts val="0"/>
              </a:spcBef>
              <a:spcAft>
                <a:spcPts val="0"/>
              </a:spcAft>
              <a:buClr>
                <a:srgbClr val="DE007B"/>
              </a:buClr>
              <a:buSzPts val="1200"/>
              <a:buFont typeface="Noto Sans Symbols"/>
              <a:buChar char="◆"/>
            </a:pPr>
            <a:r>
              <a:rPr lang="fr" sz="1600">
                <a:latin typeface="Ubuntu"/>
                <a:ea typeface="Ubuntu"/>
                <a:cs typeface="Ubuntu"/>
                <a:sym typeface="Ubuntu"/>
              </a:rPr>
              <a:t> </a:t>
            </a:r>
            <a:r>
              <a:rPr lang="fr" sz="1600" b="0" strike="noStrike">
                <a:solidFill>
                  <a:srgbClr val="000000"/>
                </a:solidFill>
                <a:latin typeface="Ubuntu"/>
                <a:ea typeface="Ubuntu"/>
                <a:cs typeface="Ubuntu"/>
                <a:sym typeface="Ubuntu"/>
              </a:rPr>
              <a:t>https://www.lobbes.be</a:t>
            </a:r>
            <a:endParaRPr sz="1600" b="0" strike="noStrike">
              <a:solidFill>
                <a:srgbClr val="000000"/>
              </a:solidFill>
              <a:latin typeface="Arial"/>
              <a:ea typeface="Arial"/>
              <a:cs typeface="Arial"/>
              <a:sym typeface="Arial"/>
            </a:endParaRPr>
          </a:p>
          <a:p>
            <a:pPr marL="719999" marR="0" lvl="0" indent="-76200" algn="just" rtl="0">
              <a:lnSpc>
                <a:spcPct val="150000"/>
              </a:lnSpc>
              <a:spcBef>
                <a:spcPts val="0"/>
              </a:spcBef>
              <a:spcAft>
                <a:spcPts val="0"/>
              </a:spcAft>
              <a:buClr>
                <a:srgbClr val="DE007B"/>
              </a:buClr>
              <a:buSzPts val="1200"/>
              <a:buFont typeface="Noto Sans Symbols"/>
              <a:buChar char="◆"/>
            </a:pPr>
            <a:r>
              <a:rPr lang="fr" sz="1600">
                <a:latin typeface="Ubuntu"/>
                <a:ea typeface="Ubuntu"/>
                <a:cs typeface="Ubuntu"/>
                <a:sym typeface="Ubuntu"/>
              </a:rPr>
              <a:t> </a:t>
            </a:r>
            <a:r>
              <a:rPr lang="fr" sz="1600" b="0" strike="noStrike">
                <a:solidFill>
                  <a:srgbClr val="000000"/>
                </a:solidFill>
                <a:latin typeface="Ubuntu"/>
                <a:ea typeface="Ubuntu"/>
                <a:cs typeface="Ubuntu"/>
                <a:sym typeface="Ubuntu"/>
              </a:rPr>
              <a:t>https://www.philippeville.be</a:t>
            </a:r>
            <a:endParaRPr sz="1600" b="0" strike="noStrike">
              <a:solidFill>
                <a:srgbClr val="000000"/>
              </a:solidFill>
              <a:latin typeface="Arial"/>
              <a:ea typeface="Arial"/>
              <a:cs typeface="Arial"/>
              <a:sym typeface="Arial"/>
            </a:endParaRPr>
          </a:p>
          <a:p>
            <a:pPr marL="719999" marR="0" lvl="0" indent="-76200" algn="just" rtl="0">
              <a:lnSpc>
                <a:spcPct val="150000"/>
              </a:lnSpc>
              <a:spcBef>
                <a:spcPts val="0"/>
              </a:spcBef>
              <a:spcAft>
                <a:spcPts val="0"/>
              </a:spcAft>
              <a:buClr>
                <a:srgbClr val="DE007B"/>
              </a:buClr>
              <a:buSzPts val="1200"/>
              <a:buFont typeface="Noto Sans Symbols"/>
              <a:buChar char="◆"/>
            </a:pPr>
            <a:r>
              <a:rPr lang="fr" sz="1600">
                <a:latin typeface="Ubuntu"/>
                <a:ea typeface="Ubuntu"/>
                <a:cs typeface="Ubuntu"/>
                <a:sym typeface="Ubuntu"/>
              </a:rPr>
              <a:t> </a:t>
            </a:r>
            <a:r>
              <a:rPr lang="fr" sz="1600" b="0" strike="noStrike">
                <a:solidFill>
                  <a:srgbClr val="000000"/>
                </a:solidFill>
                <a:latin typeface="Ubuntu"/>
                <a:ea typeface="Ubuntu"/>
                <a:cs typeface="Ubuntu"/>
                <a:sym typeface="Ubuntu"/>
              </a:rPr>
              <a:t>https://www.ramillies.be</a:t>
            </a:r>
            <a:endParaRPr sz="1600" b="0" strike="noStrike">
              <a:solidFill>
                <a:srgbClr val="000000"/>
              </a:solidFill>
              <a:latin typeface="Arial"/>
              <a:ea typeface="Arial"/>
              <a:cs typeface="Arial"/>
              <a:sym typeface="Arial"/>
            </a:endParaRPr>
          </a:p>
          <a:p>
            <a:pPr marL="343080" marR="0" lvl="0" indent="-342720" algn="just" rtl="0">
              <a:lnSpc>
                <a:spcPct val="90000"/>
              </a:lnSpc>
              <a:spcBef>
                <a:spcPts val="0"/>
              </a:spcBef>
              <a:spcAft>
                <a:spcPts val="0"/>
              </a:spcAft>
              <a:buNone/>
            </a:pPr>
            <a:r>
              <a:rPr lang="fr" sz="1600" b="0" strike="noStrike">
                <a:solidFill>
                  <a:srgbClr val="000000"/>
                </a:solidFill>
                <a:latin typeface="Avenir"/>
                <a:ea typeface="Avenir"/>
                <a:cs typeface="Avenir"/>
                <a:sym typeface="Avenir"/>
              </a:rPr>
              <a:t> </a:t>
            </a:r>
            <a:endParaRPr sz="1600" b="0" strike="noStrike">
              <a:solidFill>
                <a:srgbClr val="000000"/>
              </a:solidFill>
              <a:latin typeface="Arial"/>
              <a:ea typeface="Arial"/>
              <a:cs typeface="Arial"/>
              <a:sym typeface="Arial"/>
            </a:endParaRPr>
          </a:p>
        </p:txBody>
      </p:sp>
      <p:sp>
        <p:nvSpPr>
          <p:cNvPr id="171" name="Google Shape;171;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14</a:t>
            </a:fld>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a:t>CMS utilisé:Plone 6</a:t>
            </a:r>
            <a:endParaRPr/>
          </a:p>
        </p:txBody>
      </p:sp>
      <p:sp>
        <p:nvSpPr>
          <p:cNvPr id="177" name="Google Shape;177;p26"/>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rial"/>
              <a:buChar char="●"/>
            </a:pPr>
            <a:r>
              <a:rPr lang="fr" sz="1400" dirty="0">
                <a:solidFill>
                  <a:srgbClr val="000000"/>
                </a:solidFill>
                <a:latin typeface="Arial"/>
                <a:ea typeface="Arial"/>
                <a:cs typeface="Arial"/>
                <a:sym typeface="Arial"/>
              </a:rPr>
              <a:t>Plone est un</a:t>
            </a:r>
            <a:r>
              <a:rPr lang="fr" sz="1400" dirty="0">
                <a:solidFill>
                  <a:srgbClr val="000000"/>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a:t>
            </a:r>
            <a:r>
              <a:rPr lang="fr" sz="1400" u="sng" dirty="0">
                <a:solidFill>
                  <a:schemeClr val="accent5"/>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système de gestion de contenu</a:t>
            </a:r>
            <a:r>
              <a:rPr lang="fr" sz="1400" dirty="0">
                <a:solidFill>
                  <a:srgbClr val="000000"/>
                </a:solidFill>
                <a:uFill>
                  <a:noFill/>
                </a:u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a:t>
            </a:r>
            <a:r>
              <a:rPr lang="fr" sz="1400" u="sng" dirty="0">
                <a:solidFill>
                  <a:schemeClr val="accent5"/>
                </a:solid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Web</a:t>
            </a:r>
            <a:r>
              <a:rPr lang="fr" sz="1400" dirty="0">
                <a:solidFill>
                  <a:srgbClr val="000000"/>
                </a:solidFill>
                <a:uFill>
                  <a:noFill/>
                </a:uFill>
                <a:latin typeface="Arial"/>
                <a:ea typeface="Arial"/>
                <a:cs typeface="Arial"/>
                <a:sym typeface="Aria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a:t>
            </a:r>
            <a:r>
              <a:rPr lang="fr" sz="1400" u="sng" dirty="0">
                <a:solidFill>
                  <a:schemeClr val="accent5"/>
                </a:solidFill>
                <a:latin typeface="Arial"/>
                <a:ea typeface="Arial"/>
                <a:cs typeface="Arial"/>
                <a:sym typeface="Aria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libre</a:t>
            </a:r>
            <a:r>
              <a:rPr lang="fr" sz="1400" dirty="0">
                <a:solidFill>
                  <a:srgbClr val="000000"/>
                </a:solidFill>
                <a:latin typeface="Arial"/>
                <a:ea typeface="Arial"/>
                <a:cs typeface="Arial"/>
                <a:sym typeface="Arial"/>
              </a:rPr>
              <a:t> </a:t>
            </a:r>
            <a:endParaRPr sz="1400" dirty="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fr" sz="1400" dirty="0">
                <a:solidFill>
                  <a:srgbClr val="000000"/>
                </a:solidFill>
                <a:latin typeface="Arial"/>
                <a:ea typeface="Arial"/>
                <a:cs typeface="Arial"/>
                <a:sym typeface="Arial"/>
              </a:rPr>
              <a:t>IMIO a </a:t>
            </a:r>
            <a:r>
              <a:rPr lang="fr" sz="1400" dirty="0">
                <a:solidFill>
                  <a:schemeClr val="dk1"/>
                </a:solidFill>
                <a:latin typeface="Arial"/>
                <a:ea typeface="Arial"/>
                <a:cs typeface="Arial"/>
                <a:sym typeface="Arial"/>
              </a:rPr>
              <a:t>ajouté des personnalisations </a:t>
            </a:r>
            <a:r>
              <a:rPr lang="fr" sz="1400" dirty="0">
                <a:solidFill>
                  <a:srgbClr val="000000"/>
                </a:solidFill>
                <a:latin typeface="Arial"/>
                <a:ea typeface="Arial"/>
                <a:cs typeface="Arial"/>
                <a:sym typeface="Arial"/>
              </a:rPr>
              <a:t>pour répondre aux besoins des pouvoirs publics </a:t>
            </a:r>
            <a:endParaRPr sz="1400" dirty="0">
              <a:solidFill>
                <a:srgbClr val="000000"/>
              </a:solidFill>
              <a:latin typeface="Arial"/>
              <a:ea typeface="Arial"/>
              <a:cs typeface="Arial"/>
              <a:sym typeface="Arial"/>
            </a:endParaRPr>
          </a:p>
          <a:p>
            <a:pPr marL="0" lvl="0" indent="0" algn="l" rtl="0">
              <a:spcBef>
                <a:spcPts val="0"/>
              </a:spcBef>
              <a:spcAft>
                <a:spcPts val="0"/>
              </a:spcAft>
              <a:buNone/>
            </a:pPr>
            <a:r>
              <a:rPr lang="fr" sz="1400" b="1" u="sng" dirty="0">
                <a:solidFill>
                  <a:schemeClr val="dk1"/>
                </a:solidFill>
                <a:latin typeface="Arial"/>
                <a:ea typeface="Arial"/>
                <a:cs typeface="Arial"/>
                <a:sym typeface="Arial"/>
              </a:rPr>
              <a:t>Principes:</a:t>
            </a:r>
            <a:endParaRPr sz="1400" b="1" u="sng" dirty="0">
              <a:solidFill>
                <a:schemeClr val="dk1"/>
              </a:solidFill>
              <a:latin typeface="Arial"/>
              <a:ea typeface="Arial"/>
              <a:cs typeface="Arial"/>
              <a:sym typeface="Arial"/>
            </a:endParaRPr>
          </a:p>
          <a:p>
            <a:pPr marL="457200" lvl="0" indent="-317500" algn="l" rtl="0">
              <a:spcBef>
                <a:spcPts val="1200"/>
              </a:spcBef>
              <a:spcAft>
                <a:spcPts val="0"/>
              </a:spcAft>
              <a:buClr>
                <a:srgbClr val="000000"/>
              </a:buClr>
              <a:buSzPts val="1400"/>
              <a:buFont typeface="Arial"/>
              <a:buChar char="●"/>
            </a:pPr>
            <a:r>
              <a:rPr lang="fr" sz="1400" dirty="0">
                <a:solidFill>
                  <a:srgbClr val="000000"/>
                </a:solidFill>
                <a:latin typeface="Arial"/>
                <a:ea typeface="Arial"/>
                <a:cs typeface="Arial"/>
                <a:sym typeface="Arial"/>
              </a:rPr>
              <a:t>basé sur la notion des sections dans la page web</a:t>
            </a:r>
            <a:endParaRPr sz="1400" dirty="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fr" sz="1400" dirty="0">
                <a:solidFill>
                  <a:srgbClr val="000000"/>
                </a:solidFill>
                <a:latin typeface="Arial"/>
                <a:ea typeface="Arial"/>
                <a:cs typeface="Arial"/>
                <a:sym typeface="Arial"/>
              </a:rPr>
              <a:t>possibilité de créer des sites et les sous- sites partenaires</a:t>
            </a:r>
            <a:endParaRPr sz="1400" dirty="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fr" sz="1400" dirty="0">
                <a:solidFill>
                  <a:srgbClr val="000000"/>
                </a:solidFill>
                <a:latin typeface="Arial"/>
                <a:ea typeface="Arial"/>
                <a:cs typeface="Arial"/>
                <a:sym typeface="Arial"/>
              </a:rPr>
              <a:t>Navigation responsive</a:t>
            </a:r>
            <a:endParaRPr sz="1400" dirty="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fr" sz="1400" dirty="0">
                <a:solidFill>
                  <a:srgbClr val="000000"/>
                </a:solidFill>
                <a:latin typeface="Arial"/>
                <a:ea typeface="Arial"/>
                <a:cs typeface="Arial"/>
                <a:sym typeface="Arial"/>
              </a:rPr>
              <a:t>la recherche multi-sites: le site principal et les sources authentiques: actualités, agenda et annuaire</a:t>
            </a:r>
            <a:endParaRPr sz="1400" dirty="0">
              <a:solidFill>
                <a:srgbClr val="000000"/>
              </a:solidFill>
              <a:latin typeface="Arial"/>
              <a:ea typeface="Arial"/>
              <a:cs typeface="Arial"/>
              <a:sym typeface="Arial"/>
            </a:endParaRPr>
          </a:p>
          <a:p>
            <a:pPr marL="0" lvl="0" indent="0" algn="l" rtl="0">
              <a:spcBef>
                <a:spcPts val="1200"/>
              </a:spcBef>
              <a:spcAft>
                <a:spcPts val="0"/>
              </a:spcAft>
              <a:buNone/>
            </a:pPr>
            <a:r>
              <a:rPr lang="fr" sz="1400" b="1" u="sng" dirty="0">
                <a:solidFill>
                  <a:schemeClr val="dk1"/>
                </a:solidFill>
                <a:latin typeface="Arial"/>
                <a:ea typeface="Arial"/>
                <a:cs typeface="Arial"/>
                <a:sym typeface="Arial"/>
              </a:rPr>
              <a:t>Avantages:</a:t>
            </a:r>
            <a:endParaRPr sz="1400" b="1" u="sng" dirty="0">
              <a:solidFill>
                <a:schemeClr val="dk1"/>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fr" sz="1400" dirty="0">
                <a:solidFill>
                  <a:srgbClr val="000000"/>
                </a:solidFill>
                <a:latin typeface="Arial"/>
                <a:ea typeface="Arial"/>
                <a:cs typeface="Arial"/>
                <a:sym typeface="Arial"/>
              </a:rPr>
              <a:t>Plus de flexibilité dans la conception des pages.</a:t>
            </a:r>
            <a:r>
              <a:rPr lang="fr" sz="1400" dirty="0">
                <a:solidFill>
                  <a:srgbClr val="FF0000"/>
                </a:solidFill>
                <a:latin typeface="Arial"/>
                <a:ea typeface="Arial"/>
                <a:cs typeface="Arial"/>
                <a:sym typeface="Arial"/>
              </a:rPr>
              <a:t>plus de liberté dans la création d pages</a:t>
            </a:r>
            <a:endParaRPr sz="1400" dirty="0">
              <a:solidFill>
                <a:srgbClr val="FF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fr" sz="1400" dirty="0">
                <a:solidFill>
                  <a:srgbClr val="000000"/>
                </a:solidFill>
                <a:latin typeface="Arial"/>
                <a:ea typeface="Arial"/>
                <a:cs typeface="Arial"/>
                <a:sym typeface="Arial"/>
              </a:rPr>
              <a:t>Gestion d'un grand nombre d'informations, dans différents sites et par plusieurs éditeurs.</a:t>
            </a:r>
            <a:endParaRPr sz="1400" dirty="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fr" sz="1400" dirty="0">
                <a:solidFill>
                  <a:srgbClr val="000000"/>
                </a:solidFill>
                <a:latin typeface="Arial"/>
                <a:ea typeface="Arial"/>
                <a:cs typeface="Arial"/>
                <a:sym typeface="Arial"/>
              </a:rPr>
              <a:t>Être pleinement responsive et répondre au mieux aux attentes d'accessibilité.</a:t>
            </a:r>
            <a:endParaRPr sz="1400" dirty="0">
              <a:solidFill>
                <a:srgbClr val="000000"/>
              </a:solidFill>
              <a:latin typeface="Arial"/>
              <a:ea typeface="Arial"/>
              <a:cs typeface="Arial"/>
              <a:sym typeface="Arial"/>
            </a:endParaRPr>
          </a:p>
          <a:p>
            <a:pPr marL="0" lvl="0" indent="0" algn="l" rtl="0">
              <a:spcBef>
                <a:spcPts val="0"/>
              </a:spcBef>
              <a:spcAft>
                <a:spcPts val="0"/>
              </a:spcAft>
              <a:buNone/>
            </a:pPr>
            <a:endParaRPr sz="1400" b="1" u="sng" dirty="0">
              <a:solidFill>
                <a:srgbClr val="FF0000"/>
              </a:solidFill>
              <a:latin typeface="Arial"/>
              <a:ea typeface="Arial"/>
              <a:cs typeface="Arial"/>
              <a:sym typeface="Arial"/>
            </a:endParaRPr>
          </a:p>
          <a:p>
            <a:pPr marL="0" lvl="0" indent="0" algn="l" rtl="0">
              <a:spcBef>
                <a:spcPts val="1200"/>
              </a:spcBef>
              <a:spcAft>
                <a:spcPts val="0"/>
              </a:spcAft>
              <a:buNone/>
            </a:pPr>
            <a:endParaRPr sz="1200" dirty="0">
              <a:solidFill>
                <a:srgbClr val="000000"/>
              </a:solidFill>
              <a:latin typeface="Arial"/>
              <a:ea typeface="Arial"/>
              <a:cs typeface="Arial"/>
              <a:sym typeface="Arial"/>
            </a:endParaRPr>
          </a:p>
          <a:p>
            <a:pPr marL="0" lvl="0" indent="0" algn="l" rtl="0">
              <a:spcBef>
                <a:spcPts val="1200"/>
              </a:spcBef>
              <a:spcAft>
                <a:spcPts val="1200"/>
              </a:spcAft>
              <a:buNone/>
            </a:pPr>
            <a:endParaRPr dirty="0"/>
          </a:p>
        </p:txBody>
      </p:sp>
      <p:sp>
        <p:nvSpPr>
          <p:cNvPr id="178" name="Google Shape;17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fr" sz="6000">
                <a:solidFill>
                  <a:schemeClr val="lt1"/>
                </a:solidFill>
              </a:rPr>
              <a:t>Ajout d’IMIO: Système de sections</a:t>
            </a:r>
            <a:endParaRPr sz="6000">
              <a:solidFill>
                <a:schemeClr val="lt1"/>
              </a:solidFill>
            </a:endParaRPr>
          </a:p>
          <a:p>
            <a:pPr marL="0" lvl="0" indent="0" algn="l" rtl="0">
              <a:spcBef>
                <a:spcPts val="0"/>
              </a:spcBef>
              <a:spcAft>
                <a:spcPts val="0"/>
              </a:spcAft>
              <a:buNone/>
            </a:pPr>
            <a:r>
              <a:rPr lang="fr" sz="4222">
                <a:solidFill>
                  <a:schemeClr val="dk1"/>
                </a:solidFill>
              </a:rPr>
              <a:t>Ajout d’IMIO: Système de sections</a:t>
            </a:r>
            <a:endParaRPr sz="1222"/>
          </a:p>
        </p:txBody>
      </p:sp>
      <p:pic>
        <p:nvPicPr>
          <p:cNvPr id="184" name="Google Shape;184;p27"/>
          <p:cNvPicPr preferRelativeResize="0"/>
          <p:nvPr/>
        </p:nvPicPr>
        <p:blipFill>
          <a:blip r:embed="rId3">
            <a:alphaModFix/>
          </a:blip>
          <a:stretch>
            <a:fillRect/>
          </a:stretch>
        </p:blipFill>
        <p:spPr>
          <a:xfrm>
            <a:off x="454775" y="1348725"/>
            <a:ext cx="3441850" cy="3472150"/>
          </a:xfrm>
          <a:prstGeom prst="rect">
            <a:avLst/>
          </a:prstGeom>
          <a:noFill/>
          <a:ln>
            <a:noFill/>
          </a:ln>
        </p:spPr>
      </p:pic>
      <p:pic>
        <p:nvPicPr>
          <p:cNvPr id="185" name="Google Shape;185;p27"/>
          <p:cNvPicPr preferRelativeResize="0"/>
          <p:nvPr/>
        </p:nvPicPr>
        <p:blipFill>
          <a:blip r:embed="rId4">
            <a:alphaModFix/>
          </a:blip>
          <a:stretch>
            <a:fillRect/>
          </a:stretch>
        </p:blipFill>
        <p:spPr>
          <a:xfrm>
            <a:off x="4125261" y="1504886"/>
            <a:ext cx="3819525" cy="981075"/>
          </a:xfrm>
          <a:prstGeom prst="rect">
            <a:avLst/>
          </a:prstGeom>
          <a:noFill/>
          <a:ln>
            <a:noFill/>
          </a:ln>
        </p:spPr>
      </p:pic>
      <p:sp>
        <p:nvSpPr>
          <p:cNvPr id="186" name="Google Shape;186;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fr" sz="4222">
                <a:solidFill>
                  <a:schemeClr val="dk1"/>
                </a:solidFill>
              </a:rPr>
              <a:t>Ajout d’IMIO: Système de sections</a:t>
            </a:r>
            <a:endParaRPr/>
          </a:p>
        </p:txBody>
      </p:sp>
      <p:sp>
        <p:nvSpPr>
          <p:cNvPr id="192" name="Google Shape;192;p28"/>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3" name="Google Shape;193;p28"/>
          <p:cNvPicPr preferRelativeResize="0"/>
          <p:nvPr/>
        </p:nvPicPr>
        <p:blipFill rotWithShape="1">
          <a:blip r:embed="rId3">
            <a:alphaModFix/>
          </a:blip>
          <a:srcRect r="42932"/>
          <a:stretch/>
        </p:blipFill>
        <p:spPr>
          <a:xfrm>
            <a:off x="311700" y="1173423"/>
            <a:ext cx="3634051" cy="3920224"/>
          </a:xfrm>
          <a:prstGeom prst="rect">
            <a:avLst/>
          </a:prstGeom>
          <a:noFill/>
          <a:ln>
            <a:noFill/>
          </a:ln>
        </p:spPr>
      </p:pic>
      <p:pic>
        <p:nvPicPr>
          <p:cNvPr id="194" name="Google Shape;194;p28"/>
          <p:cNvPicPr preferRelativeResize="0"/>
          <p:nvPr/>
        </p:nvPicPr>
        <p:blipFill>
          <a:blip r:embed="rId4">
            <a:alphaModFix/>
          </a:blip>
          <a:stretch>
            <a:fillRect/>
          </a:stretch>
        </p:blipFill>
        <p:spPr>
          <a:xfrm>
            <a:off x="3791750" y="1187277"/>
            <a:ext cx="5076625" cy="3963151"/>
          </a:xfrm>
          <a:prstGeom prst="rect">
            <a:avLst/>
          </a:prstGeom>
          <a:noFill/>
          <a:ln>
            <a:noFill/>
          </a:ln>
        </p:spPr>
      </p:pic>
      <p:sp>
        <p:nvSpPr>
          <p:cNvPr id="195" name="Google Shape;195;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fr"/>
              <a:t>Tâches réalisées dans mon stage</a:t>
            </a:r>
            <a:endParaRPr/>
          </a:p>
        </p:txBody>
      </p:sp>
      <p:sp>
        <p:nvSpPr>
          <p:cNvPr id="201" name="Google Shape;20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18</a:t>
            </a:f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0"/>
          <p:cNvSpPr/>
          <p:nvPr/>
        </p:nvSpPr>
        <p:spPr>
          <a:xfrm>
            <a:off x="893250" y="1033200"/>
            <a:ext cx="1949100" cy="483300"/>
          </a:xfrm>
          <a:prstGeom prst="roundRect">
            <a:avLst>
              <a:gd name="adj" fmla="val 16667"/>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0000FF"/>
                </a:solidFill>
              </a:rPr>
              <a:t>bon de commande</a:t>
            </a:r>
            <a:endParaRPr b="1">
              <a:solidFill>
                <a:srgbClr val="0000FF"/>
              </a:solidFill>
            </a:endParaRPr>
          </a:p>
        </p:txBody>
      </p:sp>
      <p:sp>
        <p:nvSpPr>
          <p:cNvPr id="207" name="Google Shape;207;p30"/>
          <p:cNvSpPr/>
          <p:nvPr/>
        </p:nvSpPr>
        <p:spPr>
          <a:xfrm>
            <a:off x="3819925" y="1830638"/>
            <a:ext cx="3367500" cy="5724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Des formations pour les agents</a:t>
            </a:r>
            <a:endParaRPr b="1">
              <a:solidFill>
                <a:schemeClr val="dk1"/>
              </a:solidFill>
            </a:endParaRPr>
          </a:p>
        </p:txBody>
      </p:sp>
      <p:sp>
        <p:nvSpPr>
          <p:cNvPr id="208" name="Google Shape;208;p30"/>
          <p:cNvSpPr/>
          <p:nvPr/>
        </p:nvSpPr>
        <p:spPr>
          <a:xfrm>
            <a:off x="3285325" y="1022725"/>
            <a:ext cx="4181700" cy="550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dirty="0">
                <a:solidFill>
                  <a:schemeClr val="dk1"/>
                </a:solidFill>
              </a:rPr>
              <a:t>Création et configuration de l’instance Plone 6</a:t>
            </a:r>
            <a:endParaRPr b="1" dirty="0">
              <a:solidFill>
                <a:schemeClr val="dk1"/>
              </a:solidFill>
            </a:endParaRPr>
          </a:p>
        </p:txBody>
      </p:sp>
      <p:sp>
        <p:nvSpPr>
          <p:cNvPr id="209" name="Google Shape;209;p30"/>
          <p:cNvSpPr/>
          <p:nvPr/>
        </p:nvSpPr>
        <p:spPr>
          <a:xfrm>
            <a:off x="3819925" y="2634575"/>
            <a:ext cx="3546900" cy="5724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fr" b="1">
                <a:solidFill>
                  <a:schemeClr val="dk1"/>
                </a:solidFill>
              </a:rPr>
              <a:t>Création du contenus par l’agent</a:t>
            </a:r>
            <a:endParaRPr b="1">
              <a:solidFill>
                <a:schemeClr val="dk1"/>
              </a:solidFill>
            </a:endParaRPr>
          </a:p>
        </p:txBody>
      </p:sp>
      <p:sp>
        <p:nvSpPr>
          <p:cNvPr id="210" name="Google Shape;210;p30"/>
          <p:cNvSpPr/>
          <p:nvPr/>
        </p:nvSpPr>
        <p:spPr>
          <a:xfrm>
            <a:off x="3213775" y="3390900"/>
            <a:ext cx="4563000" cy="4182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b="1" dirty="0">
                <a:solidFill>
                  <a:schemeClr val="dk1"/>
                </a:solidFill>
              </a:rPr>
              <a:t>Création de la maquette par Imio ou par Expansion</a:t>
            </a:r>
            <a:endParaRPr sz="1100" b="1" dirty="0">
              <a:solidFill>
                <a:schemeClr val="dk1"/>
              </a:solidFill>
            </a:endParaRPr>
          </a:p>
        </p:txBody>
      </p:sp>
      <p:sp>
        <p:nvSpPr>
          <p:cNvPr id="211" name="Google Shape;211;p30"/>
          <p:cNvSpPr/>
          <p:nvPr/>
        </p:nvSpPr>
        <p:spPr>
          <a:xfrm>
            <a:off x="7266600" y="2407825"/>
            <a:ext cx="1317900" cy="3852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000" b="1" dirty="0">
                <a:solidFill>
                  <a:schemeClr val="lt1"/>
                </a:solidFill>
              </a:rPr>
              <a:t>Le support est disponible</a:t>
            </a:r>
            <a:endParaRPr sz="1000" b="1" dirty="0">
              <a:solidFill>
                <a:schemeClr val="lt1"/>
              </a:solidFill>
            </a:endParaRPr>
          </a:p>
        </p:txBody>
      </p:sp>
      <p:sp>
        <p:nvSpPr>
          <p:cNvPr id="212" name="Google Shape;212;p30"/>
          <p:cNvSpPr/>
          <p:nvPr/>
        </p:nvSpPr>
        <p:spPr>
          <a:xfrm>
            <a:off x="4209050" y="4025438"/>
            <a:ext cx="2552700" cy="4833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Validation de la maquette</a:t>
            </a:r>
            <a:endParaRPr sz="1100" b="1">
              <a:solidFill>
                <a:schemeClr val="dk1"/>
              </a:solidFill>
            </a:endParaRPr>
          </a:p>
        </p:txBody>
      </p:sp>
      <p:sp>
        <p:nvSpPr>
          <p:cNvPr id="213" name="Google Shape;213;p30"/>
          <p:cNvSpPr/>
          <p:nvPr/>
        </p:nvSpPr>
        <p:spPr>
          <a:xfrm>
            <a:off x="4167850" y="4725093"/>
            <a:ext cx="2552700" cy="4182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fr" b="1">
                <a:solidFill>
                  <a:schemeClr val="dk1"/>
                </a:solidFill>
              </a:rPr>
              <a:t>Intégration du site</a:t>
            </a:r>
            <a:endParaRPr sz="1100" b="1">
              <a:solidFill>
                <a:schemeClr val="dk1"/>
              </a:solidFill>
            </a:endParaRPr>
          </a:p>
        </p:txBody>
      </p:sp>
      <p:pic>
        <p:nvPicPr>
          <p:cNvPr id="214" name="Google Shape;214;p30"/>
          <p:cNvPicPr preferRelativeResize="0"/>
          <p:nvPr/>
        </p:nvPicPr>
        <p:blipFill>
          <a:blip r:embed="rId3">
            <a:alphaModFix/>
          </a:blip>
          <a:stretch>
            <a:fillRect/>
          </a:stretch>
        </p:blipFill>
        <p:spPr>
          <a:xfrm>
            <a:off x="7644300" y="4306747"/>
            <a:ext cx="426000" cy="335078"/>
          </a:xfrm>
          <a:prstGeom prst="rect">
            <a:avLst/>
          </a:prstGeom>
          <a:noFill/>
          <a:ln>
            <a:noFill/>
          </a:ln>
        </p:spPr>
      </p:pic>
      <p:pic>
        <p:nvPicPr>
          <p:cNvPr id="215" name="Google Shape;215;p30"/>
          <p:cNvPicPr preferRelativeResize="0"/>
          <p:nvPr/>
        </p:nvPicPr>
        <p:blipFill>
          <a:blip r:embed="rId4">
            <a:alphaModFix/>
          </a:blip>
          <a:stretch>
            <a:fillRect/>
          </a:stretch>
        </p:blipFill>
        <p:spPr>
          <a:xfrm>
            <a:off x="159300" y="970329"/>
            <a:ext cx="654000" cy="530584"/>
          </a:xfrm>
          <a:prstGeom prst="rect">
            <a:avLst/>
          </a:prstGeom>
          <a:noFill/>
          <a:ln>
            <a:noFill/>
          </a:ln>
        </p:spPr>
      </p:pic>
      <p:pic>
        <p:nvPicPr>
          <p:cNvPr id="216" name="Google Shape;216;p30"/>
          <p:cNvPicPr preferRelativeResize="0"/>
          <p:nvPr/>
        </p:nvPicPr>
        <p:blipFill>
          <a:blip r:embed="rId5">
            <a:alphaModFix/>
          </a:blip>
          <a:stretch>
            <a:fillRect/>
          </a:stretch>
        </p:blipFill>
        <p:spPr>
          <a:xfrm>
            <a:off x="6660542" y="1896099"/>
            <a:ext cx="470907" cy="483300"/>
          </a:xfrm>
          <a:prstGeom prst="rect">
            <a:avLst/>
          </a:prstGeom>
          <a:noFill/>
          <a:ln>
            <a:noFill/>
          </a:ln>
        </p:spPr>
      </p:pic>
      <p:pic>
        <p:nvPicPr>
          <p:cNvPr id="217" name="Google Shape;217;p30"/>
          <p:cNvPicPr preferRelativeResize="0"/>
          <p:nvPr/>
        </p:nvPicPr>
        <p:blipFill>
          <a:blip r:embed="rId6">
            <a:alphaModFix/>
          </a:blip>
          <a:stretch>
            <a:fillRect/>
          </a:stretch>
        </p:blipFill>
        <p:spPr>
          <a:xfrm>
            <a:off x="3905150" y="2756573"/>
            <a:ext cx="577098" cy="348600"/>
          </a:xfrm>
          <a:prstGeom prst="rect">
            <a:avLst/>
          </a:prstGeom>
          <a:noFill/>
          <a:ln>
            <a:noFill/>
          </a:ln>
        </p:spPr>
      </p:pic>
      <p:pic>
        <p:nvPicPr>
          <p:cNvPr id="218" name="Google Shape;218;p30"/>
          <p:cNvPicPr preferRelativeResize="0"/>
          <p:nvPr/>
        </p:nvPicPr>
        <p:blipFill>
          <a:blip r:embed="rId7">
            <a:alphaModFix/>
          </a:blip>
          <a:stretch>
            <a:fillRect/>
          </a:stretch>
        </p:blipFill>
        <p:spPr>
          <a:xfrm>
            <a:off x="2301955" y="3390900"/>
            <a:ext cx="796581" cy="418200"/>
          </a:xfrm>
          <a:prstGeom prst="rect">
            <a:avLst/>
          </a:prstGeom>
          <a:noFill/>
          <a:ln>
            <a:noFill/>
          </a:ln>
        </p:spPr>
      </p:pic>
      <p:pic>
        <p:nvPicPr>
          <p:cNvPr id="219" name="Google Shape;219;p30"/>
          <p:cNvPicPr preferRelativeResize="0"/>
          <p:nvPr/>
        </p:nvPicPr>
        <p:blipFill>
          <a:blip r:embed="rId8">
            <a:alphaModFix/>
          </a:blip>
          <a:stretch>
            <a:fillRect/>
          </a:stretch>
        </p:blipFill>
        <p:spPr>
          <a:xfrm>
            <a:off x="3348898" y="4688676"/>
            <a:ext cx="697556" cy="418200"/>
          </a:xfrm>
          <a:prstGeom prst="rect">
            <a:avLst/>
          </a:prstGeom>
          <a:noFill/>
          <a:ln>
            <a:noFill/>
          </a:ln>
        </p:spPr>
      </p:pic>
      <p:sp>
        <p:nvSpPr>
          <p:cNvPr id="220" name="Google Shape;220;p30"/>
          <p:cNvSpPr/>
          <p:nvPr/>
        </p:nvSpPr>
        <p:spPr>
          <a:xfrm>
            <a:off x="7174025" y="4688675"/>
            <a:ext cx="1510500" cy="4182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chemeClr val="dk1"/>
                </a:solidFill>
              </a:rPr>
              <a:t>Mise en ligne</a:t>
            </a:r>
            <a:endParaRPr sz="1100" b="1">
              <a:solidFill>
                <a:schemeClr val="dk1"/>
              </a:solidFill>
            </a:endParaRPr>
          </a:p>
        </p:txBody>
      </p:sp>
      <p:sp>
        <p:nvSpPr>
          <p:cNvPr id="221" name="Google Shape;221;p30"/>
          <p:cNvSpPr txBox="1">
            <a:spLocks noGrp="1"/>
          </p:cNvSpPr>
          <p:nvPr>
            <p:ph type="title"/>
          </p:nvPr>
        </p:nvSpPr>
        <p:spPr>
          <a:xfrm>
            <a:off x="6900" y="677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sz="2500" dirty="0"/>
              <a:t>Processus de travail </a:t>
            </a:r>
            <a:r>
              <a:rPr lang="fr" sz="2500" dirty="0" smtClean="0"/>
              <a:t>smartweb</a:t>
            </a:r>
            <a:endParaRPr sz="2500" dirty="0"/>
          </a:p>
        </p:txBody>
      </p:sp>
      <p:cxnSp>
        <p:nvCxnSpPr>
          <p:cNvPr id="222" name="Google Shape;222;p30"/>
          <p:cNvCxnSpPr/>
          <p:nvPr/>
        </p:nvCxnSpPr>
        <p:spPr>
          <a:xfrm>
            <a:off x="2842350" y="1274850"/>
            <a:ext cx="448500" cy="5700"/>
          </a:xfrm>
          <a:prstGeom prst="straightConnector1">
            <a:avLst/>
          </a:prstGeom>
          <a:noFill/>
          <a:ln w="9525" cap="flat" cmpd="sng">
            <a:solidFill>
              <a:srgbClr val="0000FF"/>
            </a:solidFill>
            <a:prstDash val="solid"/>
            <a:round/>
            <a:headEnd type="none" w="med" len="med"/>
            <a:tailEnd type="triangle" w="med" len="med"/>
          </a:ln>
        </p:spPr>
      </p:cxnSp>
      <p:cxnSp>
        <p:nvCxnSpPr>
          <p:cNvPr id="223" name="Google Shape;223;p30"/>
          <p:cNvCxnSpPr/>
          <p:nvPr/>
        </p:nvCxnSpPr>
        <p:spPr>
          <a:xfrm>
            <a:off x="5438800" y="2411725"/>
            <a:ext cx="10800" cy="228000"/>
          </a:xfrm>
          <a:prstGeom prst="straightConnector1">
            <a:avLst/>
          </a:prstGeom>
          <a:noFill/>
          <a:ln w="9525" cap="flat" cmpd="sng">
            <a:solidFill>
              <a:schemeClr val="dk1"/>
            </a:solidFill>
            <a:prstDash val="solid"/>
            <a:round/>
            <a:headEnd type="none" w="med" len="med"/>
            <a:tailEnd type="triangle" w="med" len="med"/>
          </a:ln>
        </p:spPr>
      </p:cxnSp>
      <p:cxnSp>
        <p:nvCxnSpPr>
          <p:cNvPr id="224" name="Google Shape;224;p30"/>
          <p:cNvCxnSpPr/>
          <p:nvPr/>
        </p:nvCxnSpPr>
        <p:spPr>
          <a:xfrm>
            <a:off x="5290725" y="1588088"/>
            <a:ext cx="10800" cy="228000"/>
          </a:xfrm>
          <a:prstGeom prst="straightConnector1">
            <a:avLst/>
          </a:prstGeom>
          <a:noFill/>
          <a:ln w="9525" cap="flat" cmpd="sng">
            <a:solidFill>
              <a:schemeClr val="dk1"/>
            </a:solidFill>
            <a:prstDash val="solid"/>
            <a:round/>
            <a:headEnd type="none" w="med" len="med"/>
            <a:tailEnd type="triangle" w="med" len="med"/>
          </a:ln>
        </p:spPr>
      </p:cxnSp>
      <p:cxnSp>
        <p:nvCxnSpPr>
          <p:cNvPr id="225" name="Google Shape;225;p30"/>
          <p:cNvCxnSpPr/>
          <p:nvPr/>
        </p:nvCxnSpPr>
        <p:spPr>
          <a:xfrm>
            <a:off x="5438800" y="3173725"/>
            <a:ext cx="10800" cy="228000"/>
          </a:xfrm>
          <a:prstGeom prst="straightConnector1">
            <a:avLst/>
          </a:prstGeom>
          <a:noFill/>
          <a:ln w="9525" cap="flat" cmpd="sng">
            <a:solidFill>
              <a:schemeClr val="dk1"/>
            </a:solidFill>
            <a:prstDash val="solid"/>
            <a:round/>
            <a:headEnd type="none" w="med" len="med"/>
            <a:tailEnd type="triangle" w="med" len="med"/>
          </a:ln>
        </p:spPr>
      </p:cxnSp>
      <p:cxnSp>
        <p:nvCxnSpPr>
          <p:cNvPr id="226" name="Google Shape;226;p30"/>
          <p:cNvCxnSpPr/>
          <p:nvPr/>
        </p:nvCxnSpPr>
        <p:spPr>
          <a:xfrm>
            <a:off x="5438800" y="3783325"/>
            <a:ext cx="10800" cy="228000"/>
          </a:xfrm>
          <a:prstGeom prst="straightConnector1">
            <a:avLst/>
          </a:prstGeom>
          <a:noFill/>
          <a:ln w="9525" cap="flat" cmpd="sng">
            <a:solidFill>
              <a:schemeClr val="dk1"/>
            </a:solidFill>
            <a:prstDash val="solid"/>
            <a:round/>
            <a:headEnd type="none" w="med" len="med"/>
            <a:tailEnd type="triangle" w="med" len="med"/>
          </a:ln>
        </p:spPr>
      </p:cxnSp>
      <p:cxnSp>
        <p:nvCxnSpPr>
          <p:cNvPr id="227" name="Google Shape;227;p30"/>
          <p:cNvCxnSpPr/>
          <p:nvPr/>
        </p:nvCxnSpPr>
        <p:spPr>
          <a:xfrm>
            <a:off x="5438800" y="4497100"/>
            <a:ext cx="10800" cy="228000"/>
          </a:xfrm>
          <a:prstGeom prst="straightConnector1">
            <a:avLst/>
          </a:prstGeom>
          <a:noFill/>
          <a:ln w="9525" cap="flat" cmpd="sng">
            <a:solidFill>
              <a:schemeClr val="dk1"/>
            </a:solidFill>
            <a:prstDash val="solid"/>
            <a:round/>
            <a:headEnd type="none" w="med" len="med"/>
            <a:tailEnd type="triangle" w="med" len="med"/>
          </a:ln>
        </p:spPr>
      </p:cxnSp>
      <p:cxnSp>
        <p:nvCxnSpPr>
          <p:cNvPr id="228" name="Google Shape;228;p30"/>
          <p:cNvCxnSpPr/>
          <p:nvPr/>
        </p:nvCxnSpPr>
        <p:spPr>
          <a:xfrm>
            <a:off x="6728550" y="4932450"/>
            <a:ext cx="448500" cy="5700"/>
          </a:xfrm>
          <a:prstGeom prst="straightConnector1">
            <a:avLst/>
          </a:prstGeom>
          <a:noFill/>
          <a:ln w="9525" cap="flat" cmpd="sng">
            <a:solidFill>
              <a:schemeClr val="dk1"/>
            </a:solidFill>
            <a:prstDash val="solid"/>
            <a:round/>
            <a:headEnd type="none" w="med" len="med"/>
            <a:tailEnd type="triangle" w="med" len="med"/>
          </a:ln>
        </p:spPr>
      </p:cxnSp>
      <p:sp>
        <p:nvSpPr>
          <p:cNvPr id="229" name="Google Shape;229;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19</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BE" dirty="0"/>
              <a:t>https://cainamur.be/coordonnees-des-operateurs-flf-en-province-de-namur/</a:t>
            </a:r>
            <a:br>
              <a:rPr lang="fr-BE" dirty="0"/>
            </a:br>
            <a:r>
              <a:rPr lang="fr-BE" dirty="0"/>
              <a:t>https://apprendre.tv5monde.com/fr</a:t>
            </a:r>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BE" smtClean="0"/>
              <a:t>2</a:t>
            </a:fld>
            <a:endParaRPr lang="fr-BE"/>
          </a:p>
        </p:txBody>
      </p:sp>
      <p:pic>
        <p:nvPicPr>
          <p:cNvPr id="4" name="Image 3"/>
          <p:cNvPicPr>
            <a:picLocks noChangeAspect="1"/>
          </p:cNvPicPr>
          <p:nvPr/>
        </p:nvPicPr>
        <p:blipFill>
          <a:blip r:embed="rId2"/>
          <a:stretch>
            <a:fillRect/>
          </a:stretch>
        </p:blipFill>
        <p:spPr>
          <a:xfrm>
            <a:off x="63330" y="3560619"/>
            <a:ext cx="9013243" cy="1575954"/>
          </a:xfrm>
          <a:prstGeom prst="rect">
            <a:avLst/>
          </a:prstGeom>
        </p:spPr>
      </p:pic>
    </p:spTree>
    <p:extLst>
      <p:ext uri="{BB962C8B-B14F-4D97-AF65-F5344CB8AC3E}">
        <p14:creationId xmlns:p14="http://schemas.microsoft.com/office/powerpoint/2010/main" val="1741326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1"/>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a:t>Création de l’instance</a:t>
            </a:r>
            <a:endParaRPr/>
          </a:p>
        </p:txBody>
      </p:sp>
      <p:sp>
        <p:nvSpPr>
          <p:cNvPr id="235" name="Google Shape;235;p31"/>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fontScale="85000" lnSpcReduction="20000"/>
          </a:bodyPr>
          <a:lstStyle/>
          <a:p>
            <a:pPr marL="457200" lvl="0" indent="-325755" algn="l" rtl="0">
              <a:spcBef>
                <a:spcPts val="0"/>
              </a:spcBef>
              <a:spcAft>
                <a:spcPts val="0"/>
              </a:spcAft>
              <a:buSzPct val="100000"/>
              <a:buChar char="●"/>
            </a:pPr>
            <a:r>
              <a:rPr lang="fr"/>
              <a:t>Charger du thème de base (github)</a:t>
            </a:r>
            <a:endParaRPr/>
          </a:p>
          <a:p>
            <a:pPr marL="457200" lvl="0" indent="-325755" algn="l" rtl="0">
              <a:spcBef>
                <a:spcPts val="0"/>
              </a:spcBef>
              <a:spcAft>
                <a:spcPts val="0"/>
              </a:spcAft>
              <a:buSzPct val="100000"/>
              <a:buChar char="●"/>
            </a:pPr>
            <a:r>
              <a:rPr lang="fr"/>
              <a:t>Définir la page portail (ajouté 2 sections actualités et agenda)</a:t>
            </a:r>
            <a:endParaRPr/>
          </a:p>
          <a:p>
            <a:pPr marL="457200" lvl="0" indent="-325755" algn="l" rtl="0">
              <a:spcBef>
                <a:spcPts val="0"/>
              </a:spcBef>
              <a:spcAft>
                <a:spcPts val="0"/>
              </a:spcAft>
              <a:buSzPct val="100000"/>
              <a:buChar char="●"/>
            </a:pPr>
            <a:r>
              <a:rPr lang="fr"/>
              <a:t>Redimensionner automatiquement les images </a:t>
            </a:r>
            <a:endParaRPr/>
          </a:p>
          <a:p>
            <a:pPr marL="457200" lvl="0" indent="-325755" algn="l" rtl="0">
              <a:spcBef>
                <a:spcPts val="0"/>
              </a:spcBef>
              <a:spcAft>
                <a:spcPts val="0"/>
              </a:spcAft>
              <a:buSzPct val="100000"/>
              <a:buChar char="●"/>
            </a:pPr>
            <a:r>
              <a:rPr lang="fr"/>
              <a:t>Ajouter le logo et le titre du site</a:t>
            </a:r>
            <a:endParaRPr/>
          </a:p>
          <a:p>
            <a:pPr marL="457200" lvl="0" indent="-325755" algn="l" rtl="0">
              <a:spcBef>
                <a:spcPts val="0"/>
              </a:spcBef>
              <a:spcAft>
                <a:spcPts val="0"/>
              </a:spcAft>
              <a:buSzPct val="100000"/>
              <a:buChar char="●"/>
            </a:pPr>
            <a:r>
              <a:rPr lang="fr"/>
              <a:t>Paramétrer l’envoi du courriel</a:t>
            </a:r>
            <a:endParaRPr/>
          </a:p>
          <a:p>
            <a:pPr marL="457200" lvl="0" indent="-325755" algn="l" rtl="0">
              <a:spcBef>
                <a:spcPts val="0"/>
              </a:spcBef>
              <a:spcAft>
                <a:spcPts val="0"/>
              </a:spcAft>
              <a:buSzPct val="100000"/>
              <a:buChar char="●"/>
            </a:pPr>
            <a:r>
              <a:rPr lang="fr"/>
              <a:t>Ajouter les COORDONNÉES GPS</a:t>
            </a:r>
            <a:endParaRPr/>
          </a:p>
          <a:p>
            <a:pPr marL="457200" lvl="0" indent="-325755" algn="l" rtl="0">
              <a:spcBef>
                <a:spcPts val="0"/>
              </a:spcBef>
              <a:spcAft>
                <a:spcPts val="0"/>
              </a:spcAft>
              <a:buSzPct val="100000"/>
              <a:buChar char="●"/>
            </a:pPr>
            <a:r>
              <a:rPr lang="fr"/>
              <a:t>Ajouter un lien vers le e-guichet</a:t>
            </a:r>
            <a:endParaRPr/>
          </a:p>
          <a:p>
            <a:pPr marL="457200" lvl="0" indent="-325755" algn="l" rtl="0">
              <a:spcBef>
                <a:spcPts val="0"/>
              </a:spcBef>
              <a:spcAft>
                <a:spcPts val="0"/>
              </a:spcAft>
              <a:buSzPct val="100000"/>
              <a:buChar char="●"/>
            </a:pPr>
            <a:r>
              <a:rPr lang="fr"/>
              <a:t>Créer le footer en respectant un format prédéfinis</a:t>
            </a:r>
            <a:endParaRPr/>
          </a:p>
          <a:p>
            <a:pPr marL="457200" lvl="0" indent="-325755" algn="l" rtl="0">
              <a:spcBef>
                <a:spcPts val="0"/>
              </a:spcBef>
              <a:spcAft>
                <a:spcPts val="0"/>
              </a:spcAft>
              <a:buSzPct val="100000"/>
              <a:buChar char="●"/>
            </a:pPr>
            <a:r>
              <a:rPr lang="fr"/>
              <a:t>créer l’entité (la commune) dans les 3 sources authentiques: agenda, annuaire, actualités</a:t>
            </a:r>
            <a:endParaRPr/>
          </a:p>
          <a:p>
            <a:pPr marL="457200" lvl="0" indent="-325755" algn="l" rtl="0">
              <a:spcBef>
                <a:spcPts val="0"/>
              </a:spcBef>
              <a:spcAft>
                <a:spcPts val="0"/>
              </a:spcAft>
              <a:buSzPct val="100000"/>
              <a:buChar char="●"/>
            </a:pPr>
            <a:r>
              <a:rPr lang="fr"/>
              <a:t>Lier le site aux sources authentiques</a:t>
            </a:r>
            <a:endParaRPr/>
          </a:p>
          <a:p>
            <a:pPr marL="457200" lvl="0" indent="-325755" algn="l" rtl="0">
              <a:spcBef>
                <a:spcPts val="0"/>
              </a:spcBef>
              <a:spcAft>
                <a:spcPts val="0"/>
              </a:spcAft>
              <a:buSzPct val="100000"/>
              <a:buChar char="●"/>
            </a:pPr>
            <a:r>
              <a:rPr lang="fr"/>
              <a:t>Ajouter les 3 vues dans plone, exclure la navigation</a:t>
            </a:r>
            <a:endParaRPr/>
          </a:p>
          <a:p>
            <a:pPr marL="457200" lvl="0" indent="-325755" algn="l" rtl="0">
              <a:spcBef>
                <a:spcPts val="0"/>
              </a:spcBef>
              <a:spcAft>
                <a:spcPts val="0"/>
              </a:spcAft>
              <a:buSzPct val="100000"/>
              <a:buChar char="●"/>
            </a:pPr>
            <a:r>
              <a:rPr lang="fr"/>
              <a:t>Ajouter des liens vers les 3 vues</a:t>
            </a:r>
            <a:endParaRPr/>
          </a:p>
        </p:txBody>
      </p:sp>
      <p:sp>
        <p:nvSpPr>
          <p:cNvPr id="236" name="Google Shape;236;p31"/>
          <p:cNvSpPr/>
          <p:nvPr/>
        </p:nvSpPr>
        <p:spPr>
          <a:xfrm>
            <a:off x="6946225" y="186000"/>
            <a:ext cx="1988725" cy="794050"/>
          </a:xfrm>
          <a:prstGeom prst="flowChartOnlineStorage">
            <a:avLst/>
          </a:prstGeom>
          <a:solidFill>
            <a:srgbClr val="D4D4D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u="sng">
                <a:solidFill>
                  <a:schemeClr val="hlink"/>
                </a:solidFill>
                <a:hlinkClick r:id="rId3" action="ppaction://hlinksldjump"/>
              </a:rPr>
              <a:t>Processus de travail smartweb</a:t>
            </a:r>
            <a:endParaRPr/>
          </a:p>
        </p:txBody>
      </p:sp>
      <p:sp>
        <p:nvSpPr>
          <p:cNvPr id="237" name="Google Shape;23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20</a:t>
            </a:f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2"/>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a:t>Exemple: Création instance walhain</a:t>
            </a:r>
            <a:endParaRPr/>
          </a:p>
        </p:txBody>
      </p:sp>
      <p:pic>
        <p:nvPicPr>
          <p:cNvPr id="243" name="Google Shape;243;p32"/>
          <p:cNvPicPr preferRelativeResize="0"/>
          <p:nvPr/>
        </p:nvPicPr>
        <p:blipFill>
          <a:blip r:embed="rId3">
            <a:alphaModFix/>
          </a:blip>
          <a:stretch>
            <a:fillRect/>
          </a:stretch>
        </p:blipFill>
        <p:spPr>
          <a:xfrm>
            <a:off x="311700" y="1434175"/>
            <a:ext cx="8251251" cy="3607001"/>
          </a:xfrm>
          <a:prstGeom prst="rect">
            <a:avLst/>
          </a:prstGeom>
          <a:noFill/>
          <a:ln>
            <a:noFill/>
          </a:ln>
        </p:spPr>
      </p:pic>
      <p:sp>
        <p:nvSpPr>
          <p:cNvPr id="244" name="Google Shape;24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21</a:t>
            </a:fld>
            <a:endParaRPr/>
          </a:p>
        </p:txBody>
      </p:sp>
      <p:sp>
        <p:nvSpPr>
          <p:cNvPr id="245" name="Google Shape;245;p32"/>
          <p:cNvSpPr/>
          <p:nvPr/>
        </p:nvSpPr>
        <p:spPr>
          <a:xfrm>
            <a:off x="6946225" y="186000"/>
            <a:ext cx="1988725" cy="794050"/>
          </a:xfrm>
          <a:prstGeom prst="flowChartOnlineStorage">
            <a:avLst/>
          </a:prstGeom>
          <a:solidFill>
            <a:srgbClr val="D4D4D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u="sng">
                <a:solidFill>
                  <a:schemeClr val="hlink"/>
                </a:solidFill>
                <a:hlinkClick r:id="rId4" action="ppaction://hlinksldjump"/>
              </a:rPr>
              <a:t>Processus de travail smartweb</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3"/>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sz="2700" b="1">
                <a:latin typeface="Arial"/>
                <a:ea typeface="Arial"/>
                <a:cs typeface="Arial"/>
                <a:sym typeface="Arial"/>
              </a:rPr>
              <a:t>Création de la maquette </a:t>
            </a:r>
            <a:endParaRPr sz="2700"/>
          </a:p>
        </p:txBody>
      </p:sp>
      <p:sp>
        <p:nvSpPr>
          <p:cNvPr id="251" name="Google Shape;251;p33"/>
          <p:cNvSpPr txBox="1">
            <a:spLocks noGrp="1"/>
          </p:cNvSpPr>
          <p:nvPr>
            <p:ph type="body" idx="1"/>
          </p:nvPr>
        </p:nvSpPr>
        <p:spPr>
          <a:xfrm>
            <a:off x="311700" y="1468825"/>
            <a:ext cx="4681500" cy="3099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fr"/>
              <a:t>Figma </a:t>
            </a:r>
            <a:endParaRPr/>
          </a:p>
          <a:p>
            <a:pPr marL="457200" lvl="0" indent="-342900" algn="l" rtl="0">
              <a:spcBef>
                <a:spcPts val="0"/>
              </a:spcBef>
              <a:spcAft>
                <a:spcPts val="0"/>
              </a:spcAft>
              <a:buSzPts val="1800"/>
              <a:buChar char="❏"/>
            </a:pPr>
            <a:r>
              <a:rPr lang="fr" sz="1500" b="1">
                <a:solidFill>
                  <a:schemeClr val="dk1"/>
                </a:solidFill>
                <a:latin typeface="Arial"/>
                <a:ea typeface="Arial"/>
                <a:cs typeface="Arial"/>
                <a:sym typeface="Arial"/>
              </a:rPr>
              <a:t>une version gratuite est disponible</a:t>
            </a:r>
            <a:endParaRPr sz="1500" b="1">
              <a:solidFill>
                <a:schemeClr val="dk1"/>
              </a:solidFill>
              <a:latin typeface="Arial"/>
              <a:ea typeface="Arial"/>
              <a:cs typeface="Arial"/>
              <a:sym typeface="Arial"/>
            </a:endParaRPr>
          </a:p>
          <a:p>
            <a:pPr marL="457200" lvl="0" indent="0" algn="l" rtl="0">
              <a:spcBef>
                <a:spcPts val="1200"/>
              </a:spcBef>
              <a:spcAft>
                <a:spcPts val="1200"/>
              </a:spcAft>
              <a:buNone/>
            </a:pPr>
            <a:endParaRPr/>
          </a:p>
        </p:txBody>
      </p:sp>
      <p:pic>
        <p:nvPicPr>
          <p:cNvPr id="252" name="Google Shape;252;p33"/>
          <p:cNvPicPr preferRelativeResize="0"/>
          <p:nvPr/>
        </p:nvPicPr>
        <p:blipFill>
          <a:blip r:embed="rId3">
            <a:alphaModFix/>
          </a:blip>
          <a:stretch>
            <a:fillRect/>
          </a:stretch>
        </p:blipFill>
        <p:spPr>
          <a:xfrm>
            <a:off x="5186425" y="1028975"/>
            <a:ext cx="3900350" cy="3571549"/>
          </a:xfrm>
          <a:prstGeom prst="rect">
            <a:avLst/>
          </a:prstGeom>
          <a:noFill/>
          <a:ln>
            <a:noFill/>
          </a:ln>
        </p:spPr>
      </p:pic>
      <p:sp>
        <p:nvSpPr>
          <p:cNvPr id="253" name="Google Shape;25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a:t>Exemple de Maquette </a:t>
            </a:r>
            <a:endParaRPr/>
          </a:p>
        </p:txBody>
      </p:sp>
      <p:pic>
        <p:nvPicPr>
          <p:cNvPr id="259" name="Google Shape;259;p34"/>
          <p:cNvPicPr preferRelativeResize="0"/>
          <p:nvPr/>
        </p:nvPicPr>
        <p:blipFill>
          <a:blip r:embed="rId3">
            <a:alphaModFix/>
          </a:blip>
          <a:stretch>
            <a:fillRect/>
          </a:stretch>
        </p:blipFill>
        <p:spPr>
          <a:xfrm>
            <a:off x="3702550" y="44286"/>
            <a:ext cx="2800150" cy="4855375"/>
          </a:xfrm>
          <a:prstGeom prst="rect">
            <a:avLst/>
          </a:prstGeom>
          <a:noFill/>
          <a:ln>
            <a:noFill/>
          </a:ln>
        </p:spPr>
      </p:pic>
      <p:pic>
        <p:nvPicPr>
          <p:cNvPr id="260" name="Google Shape;260;p34"/>
          <p:cNvPicPr preferRelativeResize="0"/>
          <p:nvPr/>
        </p:nvPicPr>
        <p:blipFill>
          <a:blip r:embed="rId4">
            <a:alphaModFix/>
          </a:blip>
          <a:stretch>
            <a:fillRect/>
          </a:stretch>
        </p:blipFill>
        <p:spPr>
          <a:xfrm>
            <a:off x="6460300" y="2400874"/>
            <a:ext cx="2618800" cy="2167850"/>
          </a:xfrm>
          <a:prstGeom prst="rect">
            <a:avLst/>
          </a:prstGeom>
          <a:noFill/>
          <a:ln>
            <a:noFill/>
          </a:ln>
        </p:spPr>
      </p:pic>
      <p:sp>
        <p:nvSpPr>
          <p:cNvPr id="261" name="Google Shape;261;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sz="2700" b="1">
                <a:latin typeface="Arial"/>
                <a:ea typeface="Arial"/>
                <a:cs typeface="Arial"/>
                <a:sym typeface="Arial"/>
              </a:rPr>
              <a:t>Création de la maquette: Accessibilité </a:t>
            </a:r>
            <a:endParaRPr/>
          </a:p>
        </p:txBody>
      </p:sp>
      <p:sp>
        <p:nvSpPr>
          <p:cNvPr id="267" name="Google Shape;267;p35"/>
          <p:cNvSpPr txBox="1">
            <a:spLocks noGrp="1"/>
          </p:cNvSpPr>
          <p:nvPr>
            <p:ph type="body" idx="1"/>
          </p:nvPr>
        </p:nvSpPr>
        <p:spPr>
          <a:xfrm>
            <a:off x="311700" y="1468825"/>
            <a:ext cx="7993800" cy="3099900"/>
          </a:xfrm>
          <a:prstGeom prst="rect">
            <a:avLst/>
          </a:prstGeom>
        </p:spPr>
        <p:txBody>
          <a:bodyPr spcFirstLastPara="1" wrap="square" lIns="91425" tIns="91425" rIns="91425" bIns="91425" anchor="t" anchorCtr="0">
            <a:normAutofit/>
          </a:bodyPr>
          <a:lstStyle/>
          <a:p>
            <a:pPr marL="457200" lvl="0" indent="-323850" algn="l" rtl="0">
              <a:lnSpc>
                <a:spcPct val="100000"/>
              </a:lnSpc>
              <a:spcBef>
                <a:spcPts val="0"/>
              </a:spcBef>
              <a:spcAft>
                <a:spcPts val="0"/>
              </a:spcAft>
              <a:buSzPts val="1500"/>
              <a:buFont typeface="Oswald"/>
              <a:buChar char="●"/>
            </a:pPr>
            <a:r>
              <a:rPr lang="fr" sz="2100">
                <a:latin typeface="Oswald"/>
                <a:ea typeface="Oswald"/>
                <a:cs typeface="Oswald"/>
                <a:sym typeface="Oswald"/>
              </a:rPr>
              <a:t>Le site doit être accessible</a:t>
            </a:r>
            <a:endParaRPr sz="2100">
              <a:latin typeface="Oswald"/>
              <a:ea typeface="Oswald"/>
              <a:cs typeface="Oswald"/>
              <a:sym typeface="Oswald"/>
            </a:endParaRPr>
          </a:p>
          <a:p>
            <a:pPr marL="457200" lvl="0" indent="-361950" algn="l" rtl="0">
              <a:spcBef>
                <a:spcPts val="0"/>
              </a:spcBef>
              <a:spcAft>
                <a:spcPts val="0"/>
              </a:spcAft>
              <a:buSzPts val="2100"/>
              <a:buFont typeface="Oswald"/>
              <a:buChar char="●"/>
            </a:pPr>
            <a:r>
              <a:rPr lang="fr" sz="1200" b="1">
                <a:solidFill>
                  <a:srgbClr val="000000"/>
                </a:solidFill>
                <a:latin typeface="Arial"/>
                <a:ea typeface="Arial"/>
                <a:cs typeface="Arial"/>
                <a:sym typeface="Arial"/>
              </a:rPr>
              <a:t>un site accessible est un site utilisable par des personnes en situation de handicap (tous handicaps confondus) </a:t>
            </a:r>
            <a:endParaRPr sz="1200" b="1">
              <a:solidFill>
                <a:srgbClr val="000000"/>
              </a:solidFill>
              <a:latin typeface="Arial"/>
              <a:ea typeface="Arial"/>
              <a:cs typeface="Arial"/>
              <a:sym typeface="Arial"/>
            </a:endParaRPr>
          </a:p>
          <a:p>
            <a:pPr marL="457200" lvl="0" indent="-304800" algn="just" rtl="0">
              <a:spcBef>
                <a:spcPts val="0"/>
              </a:spcBef>
              <a:spcAft>
                <a:spcPts val="0"/>
              </a:spcAft>
              <a:buSzPts val="1200"/>
              <a:buFont typeface="Arial"/>
              <a:buChar char="●"/>
            </a:pPr>
            <a:r>
              <a:rPr lang="fr" sz="1200" b="1">
                <a:solidFill>
                  <a:srgbClr val="000000"/>
                </a:solidFill>
                <a:latin typeface="Arial"/>
                <a:ea typeface="Arial"/>
                <a:cs typeface="Arial"/>
                <a:sym typeface="Arial"/>
              </a:rPr>
              <a:t>En belgique, depuis le </a:t>
            </a:r>
            <a:r>
              <a:rPr lang="fr" sz="1200" b="1">
                <a:solidFill>
                  <a:srgbClr val="FF0000"/>
                </a:solidFill>
                <a:latin typeface="Arial"/>
                <a:ea typeface="Arial"/>
                <a:cs typeface="Arial"/>
                <a:sym typeface="Arial"/>
              </a:rPr>
              <a:t>23 septembre 2020, </a:t>
            </a:r>
            <a:r>
              <a:rPr lang="fr" sz="1200" b="1">
                <a:solidFill>
                  <a:srgbClr val="000000"/>
                </a:solidFill>
                <a:latin typeface="Arial"/>
                <a:ea typeface="Arial"/>
                <a:cs typeface="Arial"/>
                <a:sym typeface="Arial"/>
              </a:rPr>
              <a:t>tous les services publics doivent, adapter leurs sites internet pour être accessibles, </a:t>
            </a:r>
            <a:endParaRPr sz="1200" b="1">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Char char="●"/>
            </a:pPr>
            <a:r>
              <a:rPr lang="fr"/>
              <a:t>en se basant sur l’audit de l’organisme anysurfer </a:t>
            </a:r>
            <a:r>
              <a:rPr lang="fr" sz="1100" u="sng">
                <a:solidFill>
                  <a:srgbClr val="1155CC"/>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https://www.anysurfer.be/fr</a:t>
            </a:r>
            <a:endParaRPr sz="1100">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Char char="●"/>
            </a:pPr>
            <a:r>
              <a:rPr lang="fr" sz="1100">
                <a:solidFill>
                  <a:srgbClr val="000000"/>
                </a:solidFill>
                <a:latin typeface="Arial"/>
                <a:ea typeface="Arial"/>
                <a:cs typeface="Arial"/>
                <a:sym typeface="Arial"/>
              </a:rPr>
              <a:t>(donne des labels européen d’accessibilité)</a:t>
            </a:r>
            <a:endParaRPr sz="1100">
              <a:solidFill>
                <a:srgbClr val="000000"/>
              </a:solidFill>
              <a:latin typeface="Arial"/>
              <a:ea typeface="Arial"/>
              <a:cs typeface="Arial"/>
              <a:sym typeface="Arial"/>
            </a:endParaRPr>
          </a:p>
          <a:p>
            <a:pPr marL="457200" lvl="0" indent="-304800" algn="just" rtl="0">
              <a:spcBef>
                <a:spcPts val="0"/>
              </a:spcBef>
              <a:spcAft>
                <a:spcPts val="0"/>
              </a:spcAft>
              <a:buSzPts val="1200"/>
              <a:buFont typeface="Arial"/>
              <a:buChar char="●"/>
            </a:pPr>
            <a:r>
              <a:rPr lang="fr" sz="1200" b="1">
                <a:solidFill>
                  <a:srgbClr val="000000"/>
                </a:solidFill>
                <a:latin typeface="Arial"/>
                <a:ea typeface="Arial"/>
                <a:cs typeface="Arial"/>
                <a:sym typeface="Arial"/>
              </a:rPr>
              <a:t>Avantage: </a:t>
            </a:r>
            <a:endParaRPr sz="1200" b="1">
              <a:solidFill>
                <a:srgbClr val="000000"/>
              </a:solidFill>
              <a:latin typeface="Arial"/>
              <a:ea typeface="Arial"/>
              <a:cs typeface="Arial"/>
              <a:sym typeface="Arial"/>
            </a:endParaRPr>
          </a:p>
          <a:p>
            <a:pPr marL="914400" lvl="1" indent="-304800" algn="just" rtl="0">
              <a:spcBef>
                <a:spcPts val="0"/>
              </a:spcBef>
              <a:spcAft>
                <a:spcPts val="0"/>
              </a:spcAft>
              <a:buSzPts val="1200"/>
              <a:buFont typeface="Arial"/>
              <a:buChar char="○"/>
            </a:pPr>
            <a:r>
              <a:rPr lang="fr" sz="1200" b="1">
                <a:solidFill>
                  <a:srgbClr val="000000"/>
                </a:solidFill>
                <a:latin typeface="Arial"/>
                <a:ea typeface="Arial"/>
                <a:cs typeface="Arial"/>
                <a:sym typeface="Arial"/>
              </a:rPr>
              <a:t>Aide les 15% de la population qui souffre d’un handicap visuel, auditif, cognitif ou moteur, </a:t>
            </a:r>
            <a:endParaRPr sz="1200" b="1">
              <a:solidFill>
                <a:srgbClr val="000000"/>
              </a:solidFill>
              <a:latin typeface="Arial"/>
              <a:ea typeface="Arial"/>
              <a:cs typeface="Arial"/>
              <a:sym typeface="Arial"/>
            </a:endParaRPr>
          </a:p>
          <a:p>
            <a:pPr marL="914400" lvl="1" indent="-304800" algn="just" rtl="0">
              <a:spcBef>
                <a:spcPts val="0"/>
              </a:spcBef>
              <a:spcAft>
                <a:spcPts val="0"/>
              </a:spcAft>
              <a:buSzPts val="1200"/>
              <a:buFont typeface="Arial"/>
              <a:buChar char="○"/>
            </a:pPr>
            <a:r>
              <a:rPr lang="fr" sz="1200" b="1">
                <a:solidFill>
                  <a:srgbClr val="000000"/>
                </a:solidFill>
                <a:latin typeface="Arial"/>
                <a:ea typeface="Arial"/>
                <a:cs typeface="Arial"/>
                <a:sym typeface="Arial"/>
              </a:rPr>
              <a:t>Améliore également l'accès pour tous.</a:t>
            </a:r>
            <a:endParaRPr sz="1200" b="1">
              <a:solidFill>
                <a:srgbClr val="000000"/>
              </a:solidFill>
              <a:latin typeface="Arial"/>
              <a:ea typeface="Arial"/>
              <a:cs typeface="Arial"/>
              <a:sym typeface="Arial"/>
            </a:endParaRPr>
          </a:p>
          <a:p>
            <a:pPr marL="914400" lvl="1" indent="-304800" algn="just" rtl="0">
              <a:spcBef>
                <a:spcPts val="0"/>
              </a:spcBef>
              <a:spcAft>
                <a:spcPts val="0"/>
              </a:spcAft>
              <a:buSzPts val="1200"/>
              <a:buFont typeface="Arial"/>
              <a:buChar char="○"/>
            </a:pPr>
            <a:r>
              <a:rPr lang="fr" sz="1200" b="1">
                <a:solidFill>
                  <a:srgbClr val="000000"/>
                </a:solidFill>
                <a:latin typeface="Arial"/>
                <a:ea typeface="Arial"/>
                <a:cs typeface="Arial"/>
                <a:sym typeface="Arial"/>
              </a:rPr>
              <a:t>Rend également les contenus Web plus faciles d’utilisation aux internautes en général.</a:t>
            </a:r>
            <a:endParaRPr sz="2100">
              <a:latin typeface="Oswald"/>
              <a:ea typeface="Oswald"/>
              <a:cs typeface="Oswald"/>
              <a:sym typeface="Oswald"/>
            </a:endParaRPr>
          </a:p>
          <a:p>
            <a:pPr marL="0" lvl="0" indent="0" algn="just" rtl="0">
              <a:spcBef>
                <a:spcPts val="0"/>
              </a:spcBef>
              <a:spcAft>
                <a:spcPts val="0"/>
              </a:spcAft>
              <a:buNone/>
            </a:pPr>
            <a:endParaRPr sz="1200" b="1">
              <a:solidFill>
                <a:srgbClr val="000000"/>
              </a:solidFill>
              <a:latin typeface="Arial"/>
              <a:ea typeface="Arial"/>
              <a:cs typeface="Arial"/>
              <a:sym typeface="Arial"/>
            </a:endParaRPr>
          </a:p>
        </p:txBody>
      </p:sp>
      <p:sp>
        <p:nvSpPr>
          <p:cNvPr id="268" name="Google Shape;268;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311700" y="372500"/>
            <a:ext cx="8520600" cy="733500"/>
          </a:xfrm>
          <a:prstGeom prst="rect">
            <a:avLst/>
          </a:prstGeom>
        </p:spPr>
        <p:txBody>
          <a:bodyPr spcFirstLastPara="1" wrap="square" lIns="91425" tIns="91425" rIns="91425" bIns="91425" anchor="t" anchorCtr="0">
            <a:normAutofit fontScale="90000"/>
          </a:bodyPr>
          <a:lstStyle/>
          <a:p>
            <a:pPr marL="0" lvl="0" indent="0" algn="ctr" rtl="0">
              <a:lnSpc>
                <a:spcPct val="115000"/>
              </a:lnSpc>
              <a:spcBef>
                <a:spcPts val="1800"/>
              </a:spcBef>
              <a:spcAft>
                <a:spcPts val="400"/>
              </a:spcAft>
              <a:buNone/>
            </a:pPr>
            <a:r>
              <a:rPr lang="fr" sz="1700" b="1" u="sng">
                <a:solidFill>
                  <a:srgbClr val="FF0000"/>
                </a:solidFill>
                <a:latin typeface="Arial"/>
                <a:ea typeface="Arial"/>
                <a:cs typeface="Arial"/>
                <a:sym typeface="Arial"/>
              </a:rPr>
              <a:t>Les avantages d'un site accessible</a:t>
            </a:r>
            <a:endParaRPr/>
          </a:p>
        </p:txBody>
      </p:sp>
      <p:sp>
        <p:nvSpPr>
          <p:cNvPr id="274" name="Google Shape;274;p36"/>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fr" sz="1200" b="1">
                <a:solidFill>
                  <a:srgbClr val="000000"/>
                </a:solidFill>
                <a:latin typeface="Arial"/>
                <a:ea typeface="Arial"/>
                <a:cs typeface="Arial"/>
                <a:sym typeface="Arial"/>
              </a:rPr>
              <a:t>L’accessibilité permet de rendre un site utilisable par des personnes en situation de handicap (tous handicaps confondus) mais rend également les contenus Web plus faciles d’utilisation aux internautes en général. Les propriétaires des sites y trouveront par ailleurs une série d’avantages collatéraux comme par exemple :</a:t>
            </a:r>
            <a:endParaRPr sz="1200" b="1">
              <a:solidFill>
                <a:srgbClr val="000000"/>
              </a:solidFill>
              <a:latin typeface="Arial"/>
              <a:ea typeface="Arial"/>
              <a:cs typeface="Arial"/>
              <a:sym typeface="Arial"/>
            </a:endParaRPr>
          </a:p>
          <a:p>
            <a:pPr marL="457200" lvl="0" indent="-304800" algn="l" rtl="0">
              <a:spcBef>
                <a:spcPts val="1200"/>
              </a:spcBef>
              <a:spcAft>
                <a:spcPts val="0"/>
              </a:spcAft>
              <a:buClr>
                <a:srgbClr val="000000"/>
              </a:buClr>
              <a:buSzPts val="1200"/>
              <a:buFont typeface="Arial"/>
              <a:buChar char="●"/>
            </a:pPr>
            <a:r>
              <a:rPr lang="fr" sz="1200" b="1">
                <a:solidFill>
                  <a:srgbClr val="000000"/>
                </a:solidFill>
                <a:latin typeface="Arial"/>
                <a:ea typeface="Arial"/>
                <a:cs typeface="Arial"/>
                <a:sym typeface="Arial"/>
              </a:rPr>
              <a:t>Ergonomie mieux étudiée</a:t>
            </a:r>
            <a:endParaRPr sz="1200" b="1">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Char char="●"/>
            </a:pPr>
            <a:r>
              <a:rPr lang="fr" sz="1200" b="1">
                <a:solidFill>
                  <a:srgbClr val="000000"/>
                </a:solidFill>
                <a:latin typeface="Arial"/>
                <a:ea typeface="Arial"/>
                <a:cs typeface="Arial"/>
                <a:sym typeface="Arial"/>
              </a:rPr>
              <a:t>Rapidité de réponse et de chargement des pages</a:t>
            </a:r>
            <a:endParaRPr sz="1200" b="1">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Char char="●"/>
            </a:pPr>
            <a:r>
              <a:rPr lang="fr" sz="1200" b="1">
                <a:solidFill>
                  <a:srgbClr val="000000"/>
                </a:solidFill>
                <a:latin typeface="Arial"/>
                <a:ea typeface="Arial"/>
                <a:cs typeface="Arial"/>
                <a:sym typeface="Arial"/>
              </a:rPr>
              <a:t>Référencement (dans une certaine mesure)</a:t>
            </a:r>
            <a:endParaRPr sz="1200" b="1">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Char char="●"/>
            </a:pPr>
            <a:r>
              <a:rPr lang="fr" sz="1200" b="1">
                <a:solidFill>
                  <a:srgbClr val="000000"/>
                </a:solidFill>
                <a:latin typeface="Arial"/>
                <a:ea typeface="Arial"/>
                <a:cs typeface="Arial"/>
                <a:sym typeface="Arial"/>
              </a:rPr>
              <a:t>Maintenance facilitée</a:t>
            </a:r>
            <a:endParaRPr sz="1200" b="1">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Char char="●"/>
            </a:pPr>
            <a:r>
              <a:rPr lang="fr" sz="1200" b="1">
                <a:solidFill>
                  <a:srgbClr val="000000"/>
                </a:solidFill>
                <a:latin typeface="Arial"/>
                <a:ea typeface="Arial"/>
                <a:cs typeface="Arial"/>
                <a:sym typeface="Arial"/>
              </a:rPr>
              <a:t>Image sociétale</a:t>
            </a:r>
            <a:endParaRPr sz="1200" b="1">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Char char="●"/>
            </a:pPr>
            <a:r>
              <a:rPr lang="fr" sz="1200" b="1">
                <a:solidFill>
                  <a:srgbClr val="000000"/>
                </a:solidFill>
                <a:latin typeface="Arial"/>
                <a:ea typeface="Arial"/>
                <a:cs typeface="Arial"/>
                <a:sym typeface="Arial"/>
              </a:rPr>
              <a:t>Gain de « clientèle » et de trafic</a:t>
            </a:r>
            <a:endParaRPr sz="1200" b="1">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Char char="●"/>
            </a:pPr>
            <a:r>
              <a:rPr lang="fr" sz="1200" b="1">
                <a:solidFill>
                  <a:srgbClr val="000000"/>
                </a:solidFill>
                <a:latin typeface="Arial"/>
                <a:ea typeface="Arial"/>
                <a:cs typeface="Arial"/>
                <a:sym typeface="Arial"/>
              </a:rPr>
              <a:t>éco conception web</a:t>
            </a:r>
            <a:endParaRPr sz="1200" b="1">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Char char="●"/>
            </a:pPr>
            <a:r>
              <a:rPr lang="fr" sz="1200" b="1">
                <a:solidFill>
                  <a:srgbClr val="000000"/>
                </a:solidFill>
                <a:latin typeface="Arial"/>
                <a:ea typeface="Arial"/>
                <a:cs typeface="Arial"/>
                <a:sym typeface="Arial"/>
              </a:rPr>
              <a:t>…</a:t>
            </a:r>
            <a:endParaRPr sz="1200" b="1">
              <a:solidFill>
                <a:srgbClr val="000000"/>
              </a:solidFill>
              <a:latin typeface="Arial"/>
              <a:ea typeface="Arial"/>
              <a:cs typeface="Arial"/>
              <a:sym typeface="Arial"/>
            </a:endParaRPr>
          </a:p>
          <a:p>
            <a:pPr marL="0" lvl="0" indent="0" algn="l" rtl="0">
              <a:spcBef>
                <a:spcPts val="1200"/>
              </a:spcBef>
              <a:spcAft>
                <a:spcPts val="1200"/>
              </a:spcAft>
              <a:buNone/>
            </a:pPr>
            <a:endParaRPr/>
          </a:p>
        </p:txBody>
      </p:sp>
      <p:sp>
        <p:nvSpPr>
          <p:cNvPr id="275" name="Google Shape;27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sz="2700" b="1">
                <a:latin typeface="Arial"/>
                <a:ea typeface="Arial"/>
                <a:cs typeface="Arial"/>
                <a:sym typeface="Arial"/>
              </a:rPr>
              <a:t>Création de la maquette </a:t>
            </a:r>
            <a:endParaRPr/>
          </a:p>
        </p:txBody>
      </p:sp>
      <p:sp>
        <p:nvSpPr>
          <p:cNvPr id="281" name="Google Shape;281;p37"/>
          <p:cNvSpPr txBox="1">
            <a:spLocks noGrp="1"/>
          </p:cNvSpPr>
          <p:nvPr>
            <p:ph type="body" idx="1"/>
          </p:nvPr>
        </p:nvSpPr>
        <p:spPr>
          <a:xfrm>
            <a:off x="311700" y="1468825"/>
            <a:ext cx="4159500" cy="3099900"/>
          </a:xfrm>
          <a:prstGeom prst="rect">
            <a:avLst/>
          </a:prstGeom>
        </p:spPr>
        <p:txBody>
          <a:bodyPr spcFirstLastPara="1" wrap="square" lIns="91425" tIns="91425" rIns="91425" bIns="91425" anchor="t" anchorCtr="0">
            <a:normAutofit/>
          </a:bodyPr>
          <a:lstStyle/>
          <a:p>
            <a:pPr marL="457200" lvl="0" indent="-374650" algn="l" rtl="0">
              <a:lnSpc>
                <a:spcPct val="100000"/>
              </a:lnSpc>
              <a:spcBef>
                <a:spcPts val="0"/>
              </a:spcBef>
              <a:spcAft>
                <a:spcPts val="0"/>
              </a:spcAft>
              <a:buSzPts val="2300"/>
              <a:buFont typeface="Oswald"/>
              <a:buChar char="●"/>
            </a:pPr>
            <a:r>
              <a:rPr lang="fr" sz="2300">
                <a:latin typeface="Oswald"/>
                <a:ea typeface="Oswald"/>
                <a:cs typeface="Oswald"/>
                <a:sym typeface="Oswald"/>
              </a:rPr>
              <a:t>Vérification du contrast: choix des couleurs</a:t>
            </a:r>
            <a:endParaRPr sz="1100"/>
          </a:p>
          <a:p>
            <a:pPr marL="457200" lvl="0" indent="-342900" algn="l" rtl="0">
              <a:spcBef>
                <a:spcPts val="0"/>
              </a:spcBef>
              <a:spcAft>
                <a:spcPts val="0"/>
              </a:spcAft>
              <a:buSzPts val="1800"/>
              <a:buChar char="●"/>
            </a:pPr>
            <a:r>
              <a:rPr lang="fr"/>
              <a:t>l’outil en ligne contrast cheker:</a:t>
            </a:r>
            <a:endParaRPr/>
          </a:p>
          <a:p>
            <a:pPr marL="0" lvl="0" indent="0" algn="l" rtl="0">
              <a:spcBef>
                <a:spcPts val="1200"/>
              </a:spcBef>
              <a:spcAft>
                <a:spcPts val="0"/>
              </a:spcAft>
              <a:buNone/>
            </a:pPr>
            <a:r>
              <a:rPr lang="fr" u="sng">
                <a:solidFill>
                  <a:schemeClr val="hlink"/>
                </a:solidFill>
                <a:hlinkClick r:id="rId3"/>
              </a:rPr>
              <a:t>https://webaim.org/resources/contrastchecker/</a:t>
            </a:r>
            <a:endParaRPr/>
          </a:p>
          <a:p>
            <a:pPr marL="0" lvl="0" indent="0" algn="l" rtl="0">
              <a:spcBef>
                <a:spcPts val="1200"/>
              </a:spcBef>
              <a:spcAft>
                <a:spcPts val="1200"/>
              </a:spcAft>
              <a:buNone/>
            </a:pPr>
            <a:endParaRPr/>
          </a:p>
        </p:txBody>
      </p:sp>
      <p:pic>
        <p:nvPicPr>
          <p:cNvPr id="282" name="Google Shape;282;p37"/>
          <p:cNvPicPr preferRelativeResize="0"/>
          <p:nvPr/>
        </p:nvPicPr>
        <p:blipFill>
          <a:blip r:embed="rId4">
            <a:alphaModFix/>
          </a:blip>
          <a:stretch>
            <a:fillRect/>
          </a:stretch>
        </p:blipFill>
        <p:spPr>
          <a:xfrm>
            <a:off x="4402025" y="0"/>
            <a:ext cx="4741975" cy="4864501"/>
          </a:xfrm>
          <a:prstGeom prst="rect">
            <a:avLst/>
          </a:prstGeom>
          <a:noFill/>
          <a:ln>
            <a:noFill/>
          </a:ln>
        </p:spPr>
      </p:pic>
      <p:sp>
        <p:nvSpPr>
          <p:cNvPr id="283" name="Google Shape;283;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sz="2700" b="1">
                <a:latin typeface="Arial"/>
                <a:ea typeface="Arial"/>
                <a:cs typeface="Arial"/>
                <a:sym typeface="Arial"/>
              </a:rPr>
              <a:t>Création de la maquette: Images </a:t>
            </a:r>
            <a:endParaRPr/>
          </a:p>
        </p:txBody>
      </p:sp>
      <p:sp>
        <p:nvSpPr>
          <p:cNvPr id="289" name="Google Shape;289;p38"/>
          <p:cNvSpPr txBox="1">
            <a:spLocks noGrp="1"/>
          </p:cNvSpPr>
          <p:nvPr>
            <p:ph type="body" idx="1"/>
          </p:nvPr>
        </p:nvSpPr>
        <p:spPr>
          <a:xfrm>
            <a:off x="311700" y="1461675"/>
            <a:ext cx="8520600" cy="3099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fr" sz="2400" dirty="0">
                <a:latin typeface="Oswald"/>
                <a:ea typeface="Oswald"/>
                <a:cs typeface="Oswald"/>
                <a:sym typeface="Oswald"/>
              </a:rPr>
              <a:t>Les images doivent être libres sans droits d’auteur</a:t>
            </a:r>
            <a:endParaRPr sz="2400" dirty="0">
              <a:latin typeface="Oswald"/>
              <a:ea typeface="Oswald"/>
              <a:cs typeface="Oswald"/>
              <a:sym typeface="Oswald"/>
            </a:endParaRPr>
          </a:p>
          <a:p>
            <a:pPr marL="0" lvl="0" indent="0" algn="l" rtl="0">
              <a:lnSpc>
                <a:spcPct val="100000"/>
              </a:lnSpc>
              <a:spcBef>
                <a:spcPts val="0"/>
              </a:spcBef>
              <a:spcAft>
                <a:spcPts val="0"/>
              </a:spcAft>
              <a:buNone/>
            </a:pPr>
            <a:endParaRPr sz="2400" dirty="0">
              <a:latin typeface="Oswald"/>
              <a:ea typeface="Oswald"/>
              <a:cs typeface="Oswald"/>
              <a:sym typeface="Oswald"/>
            </a:endParaRPr>
          </a:p>
          <a:p>
            <a:pPr marL="457200" lvl="0" indent="-292100" algn="l" rtl="0">
              <a:lnSpc>
                <a:spcPct val="150000"/>
              </a:lnSpc>
              <a:spcBef>
                <a:spcPts val="0"/>
              </a:spcBef>
              <a:spcAft>
                <a:spcPts val="0"/>
              </a:spcAft>
              <a:buSzPts val="1000"/>
              <a:buFont typeface="Arial"/>
              <a:buChar char="●"/>
            </a:pPr>
            <a:r>
              <a:rPr lang="fr" sz="1000" u="sng" dirty="0">
                <a:solidFill>
                  <a:schemeClr val="hlink"/>
                </a:solidFill>
                <a:latin typeface="Arial"/>
                <a:ea typeface="Arial"/>
                <a:cs typeface="Arial"/>
                <a:sym typeface="Arial"/>
                <a:hlinkClick r:id="rId3"/>
              </a:rPr>
              <a:t>https://pixabay.com/fr/</a:t>
            </a:r>
            <a:endParaRPr sz="1000" dirty="0">
              <a:solidFill>
                <a:srgbClr val="000000"/>
              </a:solidFill>
              <a:latin typeface="Arial"/>
              <a:ea typeface="Arial"/>
              <a:cs typeface="Arial"/>
              <a:sym typeface="Arial"/>
            </a:endParaRPr>
          </a:p>
          <a:p>
            <a:pPr marL="457200" lvl="0" indent="-292100" algn="l" rtl="0">
              <a:lnSpc>
                <a:spcPct val="150000"/>
              </a:lnSpc>
              <a:spcBef>
                <a:spcPts val="0"/>
              </a:spcBef>
              <a:spcAft>
                <a:spcPts val="0"/>
              </a:spcAft>
              <a:buSzPts val="1000"/>
              <a:buFont typeface="Arial"/>
              <a:buChar char="●"/>
            </a:pPr>
            <a:r>
              <a:rPr lang="fr" sz="1000" u="sng" dirty="0">
                <a:solidFill>
                  <a:schemeClr val="hlink"/>
                </a:solidFill>
                <a:latin typeface="Arial"/>
                <a:ea typeface="Arial"/>
                <a:cs typeface="Arial"/>
                <a:sym typeface="Arial"/>
                <a:hlinkClick r:id="rId4"/>
              </a:rPr>
              <a:t>https://unsplash.com/fr</a:t>
            </a:r>
            <a:endParaRPr sz="1000" dirty="0">
              <a:solidFill>
                <a:srgbClr val="000000"/>
              </a:solidFill>
              <a:latin typeface="Arial"/>
              <a:ea typeface="Arial"/>
              <a:cs typeface="Arial"/>
              <a:sym typeface="Arial"/>
            </a:endParaRPr>
          </a:p>
          <a:p>
            <a:pPr marL="457200" lvl="0" indent="-292100" algn="l" rtl="0">
              <a:lnSpc>
                <a:spcPct val="150000"/>
              </a:lnSpc>
              <a:spcBef>
                <a:spcPts val="0"/>
              </a:spcBef>
              <a:spcAft>
                <a:spcPts val="0"/>
              </a:spcAft>
              <a:buSzPts val="1000"/>
              <a:buFont typeface="Arial"/>
              <a:buChar char="●"/>
            </a:pPr>
            <a:r>
              <a:rPr lang="fr" sz="1000" dirty="0">
                <a:solidFill>
                  <a:srgbClr val="000000"/>
                </a:solidFill>
                <a:latin typeface="Arial"/>
                <a:ea typeface="Arial"/>
                <a:cs typeface="Arial"/>
                <a:sym typeface="Arial"/>
              </a:rPr>
              <a:t> </a:t>
            </a:r>
            <a:r>
              <a:rPr lang="fr" sz="1000" u="sng" dirty="0">
                <a:solidFill>
                  <a:schemeClr val="hlink"/>
                </a:solidFill>
                <a:latin typeface="Arial"/>
                <a:ea typeface="Arial"/>
                <a:cs typeface="Arial"/>
                <a:sym typeface="Arial"/>
                <a:hlinkClick r:id="rId5"/>
              </a:rPr>
              <a:t>https://www.pexels.com/fr-fr/</a:t>
            </a:r>
            <a:endParaRPr sz="1000" dirty="0">
              <a:solidFill>
                <a:srgbClr val="000000"/>
              </a:solidFill>
              <a:latin typeface="Arial"/>
              <a:ea typeface="Arial"/>
              <a:cs typeface="Arial"/>
              <a:sym typeface="Arial"/>
            </a:endParaRPr>
          </a:p>
          <a:p>
            <a:pPr marL="0" lvl="0" indent="0" algn="l" rtl="0">
              <a:spcBef>
                <a:spcPts val="1200"/>
              </a:spcBef>
              <a:spcAft>
                <a:spcPts val="0"/>
              </a:spcAft>
              <a:buNone/>
            </a:pPr>
            <a:r>
              <a:rPr lang="fr" sz="2400" dirty="0">
                <a:latin typeface="Oswald"/>
                <a:ea typeface="Oswald"/>
                <a:cs typeface="Oswald"/>
                <a:sym typeface="Oswald"/>
              </a:rPr>
              <a:t> Bien éditer les images  </a:t>
            </a:r>
            <a:endParaRPr sz="2400" dirty="0">
              <a:latin typeface="Oswald"/>
              <a:ea typeface="Oswald"/>
              <a:cs typeface="Oswald"/>
              <a:sym typeface="Oswald"/>
            </a:endParaRPr>
          </a:p>
          <a:p>
            <a:pPr marL="457200" lvl="0" indent="-292100" algn="l" rtl="0">
              <a:spcBef>
                <a:spcPts val="1200"/>
              </a:spcBef>
              <a:spcAft>
                <a:spcPts val="0"/>
              </a:spcAft>
              <a:buSzPts val="1000"/>
              <a:buFont typeface="Arial"/>
              <a:buChar char="●"/>
            </a:pPr>
            <a:r>
              <a:rPr lang="fr" sz="1000" u="sng" dirty="0">
                <a:solidFill>
                  <a:schemeClr val="accent5"/>
                </a:solidFill>
                <a:latin typeface="Arial"/>
                <a:ea typeface="Arial"/>
                <a:cs typeface="Arial"/>
                <a:sym typeface="Aria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https://squoosh.app/</a:t>
            </a:r>
            <a:endParaRPr sz="1000" dirty="0">
              <a:solidFill>
                <a:srgbClr val="000000"/>
              </a:solidFill>
              <a:latin typeface="Arial"/>
              <a:ea typeface="Arial"/>
              <a:cs typeface="Arial"/>
              <a:sym typeface="Arial"/>
            </a:endParaRPr>
          </a:p>
          <a:p>
            <a:pPr marL="457200" lvl="0" indent="-292100" algn="l" rtl="0">
              <a:spcBef>
                <a:spcPts val="0"/>
              </a:spcBef>
              <a:spcAft>
                <a:spcPts val="0"/>
              </a:spcAft>
              <a:buClr>
                <a:srgbClr val="000000"/>
              </a:buClr>
              <a:buSzPts val="1000"/>
              <a:buFont typeface="Arial"/>
              <a:buChar char="●"/>
            </a:pPr>
            <a:r>
              <a:rPr lang="fr" sz="1000" dirty="0">
                <a:solidFill>
                  <a:srgbClr val="000000"/>
                </a:solidFill>
                <a:latin typeface="Arial"/>
                <a:ea typeface="Arial"/>
                <a:cs typeface="Arial"/>
                <a:sym typeface="Arial"/>
              </a:rPr>
              <a:t>diminuer la taille/résolution</a:t>
            </a:r>
            <a:endParaRPr sz="1000" dirty="0">
              <a:solidFill>
                <a:srgbClr val="000000"/>
              </a:solidFill>
              <a:latin typeface="Arial"/>
              <a:ea typeface="Arial"/>
              <a:cs typeface="Arial"/>
              <a:sym typeface="Arial"/>
            </a:endParaRPr>
          </a:p>
          <a:p>
            <a:pPr marL="457200" lvl="0" indent="-292100" algn="l" rtl="0">
              <a:spcBef>
                <a:spcPts val="0"/>
              </a:spcBef>
              <a:spcAft>
                <a:spcPts val="0"/>
              </a:spcAft>
              <a:buSzPts val="1000"/>
              <a:buFont typeface="Arial"/>
              <a:buChar char="●"/>
            </a:pPr>
            <a:r>
              <a:rPr lang="fr" sz="1000" dirty="0">
                <a:solidFill>
                  <a:srgbClr val="000000"/>
                </a:solidFill>
                <a:uFill>
                  <a:noFill/>
                </a:uFill>
                <a:latin typeface="Arial"/>
                <a:ea typeface="Arial"/>
                <a:cs typeface="Arial"/>
                <a:sym typeface="Aria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a:t>
            </a:r>
            <a:r>
              <a:rPr lang="fr" sz="1000" u="sng" dirty="0">
                <a:solidFill>
                  <a:srgbClr val="1155CC"/>
                </a:solidFill>
                <a:latin typeface="Arial"/>
                <a:ea typeface="Arial"/>
                <a:cs typeface="Arial"/>
                <a:sym typeface="Aria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https://www.photopea.com/</a:t>
            </a:r>
            <a:endParaRPr dirty="0"/>
          </a:p>
        </p:txBody>
      </p:sp>
      <p:pic>
        <p:nvPicPr>
          <p:cNvPr id="290" name="Google Shape;290;p38"/>
          <p:cNvPicPr preferRelativeResize="0"/>
          <p:nvPr/>
        </p:nvPicPr>
        <p:blipFill>
          <a:blip r:embed="rId8">
            <a:alphaModFix/>
          </a:blip>
          <a:stretch>
            <a:fillRect/>
          </a:stretch>
        </p:blipFill>
        <p:spPr>
          <a:xfrm>
            <a:off x="6044875" y="1627075"/>
            <a:ext cx="2787425" cy="1541000"/>
          </a:xfrm>
          <a:prstGeom prst="rect">
            <a:avLst/>
          </a:prstGeom>
          <a:noFill/>
          <a:ln>
            <a:noFill/>
          </a:ln>
        </p:spPr>
      </p:pic>
      <p:sp>
        <p:nvSpPr>
          <p:cNvPr id="291" name="Google Shape;291;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27</a:t>
            </a:fld>
            <a:endParaRPr/>
          </a:p>
        </p:txBody>
      </p:sp>
      <p:sp>
        <p:nvSpPr>
          <p:cNvPr id="292" name="Google Shape;292;p38">
            <a:hlinkClick r:id="rId9" action="ppaction://hlinksldjump"/>
          </p:cNvPr>
          <p:cNvSpPr/>
          <p:nvPr/>
        </p:nvSpPr>
        <p:spPr>
          <a:xfrm>
            <a:off x="6946225" y="186000"/>
            <a:ext cx="1988725" cy="794050"/>
          </a:xfrm>
          <a:prstGeom prst="flowChartOnlineStorage">
            <a:avLst/>
          </a:prstGeom>
          <a:solidFill>
            <a:srgbClr val="D4D4D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2400" b="1">
                <a:solidFill>
                  <a:schemeClr val="dk1"/>
                </a:solidFill>
              </a:rPr>
              <a:t>Validation </a:t>
            </a:r>
            <a:r>
              <a:rPr lang="fr" sz="2400" b="1"/>
              <a:t>de la maquette</a:t>
            </a:r>
            <a:endParaRPr sz="2400"/>
          </a:p>
          <a:p>
            <a:pPr marL="0" lvl="0" indent="0" algn="l" rtl="0">
              <a:spcBef>
                <a:spcPts val="0"/>
              </a:spcBef>
              <a:spcAft>
                <a:spcPts val="0"/>
              </a:spcAft>
              <a:buNone/>
            </a:pPr>
            <a:endParaRPr sz="1400" b="1">
              <a:solidFill>
                <a:schemeClr val="dk1"/>
              </a:solidFill>
              <a:latin typeface="Arial"/>
              <a:ea typeface="Arial"/>
              <a:cs typeface="Arial"/>
              <a:sym typeface="Arial"/>
            </a:endParaRPr>
          </a:p>
        </p:txBody>
      </p:sp>
      <p:sp>
        <p:nvSpPr>
          <p:cNvPr id="298" name="Google Shape;298;p39"/>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Char char="❏"/>
            </a:pPr>
            <a:r>
              <a:rPr lang="fr">
                <a:solidFill>
                  <a:srgbClr val="000000"/>
                </a:solidFill>
              </a:rPr>
              <a:t>Assister à la validation de la maquette du site web de la commune pepinster</a:t>
            </a:r>
            <a:endParaRPr>
              <a:solidFill>
                <a:srgbClr val="000000"/>
              </a:solidFill>
            </a:endParaRPr>
          </a:p>
          <a:p>
            <a:pPr marL="0" lvl="0" indent="0" algn="l" rtl="0">
              <a:spcBef>
                <a:spcPts val="1200"/>
              </a:spcBef>
              <a:spcAft>
                <a:spcPts val="1200"/>
              </a:spcAft>
              <a:buNone/>
            </a:pPr>
            <a:endParaRPr/>
          </a:p>
        </p:txBody>
      </p:sp>
      <p:sp>
        <p:nvSpPr>
          <p:cNvPr id="299" name="Google Shape;299;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28</a:t>
            </a:fld>
            <a:endParaRPr/>
          </a:p>
        </p:txBody>
      </p:sp>
      <p:sp>
        <p:nvSpPr>
          <p:cNvPr id="300" name="Google Shape;300;p39">
            <a:hlinkClick r:id="rId3" action="ppaction://hlinksldjump"/>
          </p:cNvPr>
          <p:cNvSpPr/>
          <p:nvPr/>
        </p:nvSpPr>
        <p:spPr>
          <a:xfrm>
            <a:off x="6946225" y="186000"/>
            <a:ext cx="1988725" cy="794050"/>
          </a:xfrm>
          <a:prstGeom prst="flowChartOnlineStorage">
            <a:avLst/>
          </a:prstGeom>
          <a:solidFill>
            <a:srgbClr val="D4D4D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0"/>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a:t>Intégration du site web</a:t>
            </a:r>
            <a:endParaRPr/>
          </a:p>
        </p:txBody>
      </p:sp>
      <p:sp>
        <p:nvSpPr>
          <p:cNvPr id="306" name="Google Shape;306;p40"/>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Après le chargement du thème de base et l’ajout du contenus par les agents de la commune: </a:t>
            </a:r>
            <a:endParaRPr/>
          </a:p>
          <a:p>
            <a:pPr marL="0" lvl="0" indent="0" algn="l" rtl="0">
              <a:spcBef>
                <a:spcPts val="1200"/>
              </a:spcBef>
              <a:spcAft>
                <a:spcPts val="1200"/>
              </a:spcAft>
              <a:buNone/>
            </a:pPr>
            <a:r>
              <a:rPr lang="fr"/>
              <a:t>Intégration du site en respectant la maquette validé</a:t>
            </a:r>
            <a:endParaRPr/>
          </a:p>
        </p:txBody>
      </p:sp>
      <p:sp>
        <p:nvSpPr>
          <p:cNvPr id="307" name="Google Shape;307;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29</a:t>
            </a:fld>
            <a:endParaRPr/>
          </a:p>
        </p:txBody>
      </p:sp>
      <p:sp>
        <p:nvSpPr>
          <p:cNvPr id="308" name="Google Shape;308;p40"/>
          <p:cNvSpPr txBox="1">
            <a:spLocks noGrp="1"/>
          </p:cNvSpPr>
          <p:nvPr>
            <p:ph type="body" idx="1"/>
          </p:nvPr>
        </p:nvSpPr>
        <p:spPr>
          <a:xfrm>
            <a:off x="311700" y="2699475"/>
            <a:ext cx="8520600" cy="1259700"/>
          </a:xfrm>
          <a:prstGeom prst="rect">
            <a:avLst/>
          </a:prstGeom>
        </p:spPr>
        <p:txBody>
          <a:bodyPr spcFirstLastPara="1" wrap="square" lIns="91425" tIns="91425" rIns="91425" bIns="91425" anchor="t" anchorCtr="0">
            <a:normAutofit fontScale="92500" lnSpcReduction="20000"/>
          </a:bodyPr>
          <a:lstStyle/>
          <a:p>
            <a:pPr marL="0" lvl="0" indent="0" algn="l" rtl="0">
              <a:lnSpc>
                <a:spcPct val="100000"/>
              </a:lnSpc>
              <a:spcBef>
                <a:spcPts val="0"/>
              </a:spcBef>
              <a:spcAft>
                <a:spcPts val="0"/>
              </a:spcAft>
              <a:buNone/>
            </a:pPr>
            <a:r>
              <a:rPr lang="fr" sz="3000" dirty="0">
                <a:solidFill>
                  <a:schemeClr val="dk1"/>
                </a:solidFill>
                <a:latin typeface="Oswald"/>
                <a:ea typeface="Oswald"/>
                <a:cs typeface="Oswald"/>
                <a:sym typeface="Oswald"/>
              </a:rPr>
              <a:t>Difficulté</a:t>
            </a:r>
            <a:endParaRPr sz="3000" dirty="0">
              <a:solidFill>
                <a:schemeClr val="dk1"/>
              </a:solidFill>
              <a:latin typeface="Oswald"/>
              <a:ea typeface="Oswald"/>
              <a:cs typeface="Oswald"/>
              <a:sym typeface="Oswald"/>
            </a:endParaRPr>
          </a:p>
          <a:p>
            <a:pPr marL="0" lvl="0" indent="0" algn="l" rtl="0">
              <a:spcBef>
                <a:spcPts val="0"/>
              </a:spcBef>
              <a:spcAft>
                <a:spcPts val="1200"/>
              </a:spcAft>
              <a:buNone/>
            </a:pPr>
            <a:r>
              <a:rPr lang="fr" dirty="0"/>
              <a:t>Maintenir une squelette HTML standard pour tous les sites et modifier le reste par le css</a:t>
            </a:r>
            <a:endParaRPr dirty="0"/>
          </a:p>
        </p:txBody>
      </p:sp>
      <p:sp>
        <p:nvSpPr>
          <p:cNvPr id="309" name="Google Shape;309;p40"/>
          <p:cNvSpPr/>
          <p:nvPr/>
        </p:nvSpPr>
        <p:spPr>
          <a:xfrm>
            <a:off x="493600" y="4097775"/>
            <a:ext cx="2705700" cy="6582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solidFill>
                  <a:schemeClr val="lt1"/>
                </a:solidFill>
              </a:rPr>
              <a:t>Inspecteur:</a:t>
            </a:r>
            <a:endParaRPr>
              <a:solidFill>
                <a:schemeClr val="lt1"/>
              </a:solidFill>
            </a:endParaRPr>
          </a:p>
          <a:p>
            <a:pPr marL="0" lvl="0" indent="0" algn="l" rtl="0">
              <a:spcBef>
                <a:spcPts val="0"/>
              </a:spcBef>
              <a:spcAft>
                <a:spcPts val="0"/>
              </a:spcAft>
              <a:buNone/>
            </a:pPr>
            <a:r>
              <a:rPr lang="fr">
                <a:solidFill>
                  <a:schemeClr val="lt1"/>
                </a:solidFill>
              </a:rPr>
              <a:t>détecter les classes</a:t>
            </a:r>
            <a:endParaRPr>
              <a:solidFill>
                <a:schemeClr val="lt1"/>
              </a:solidFill>
            </a:endParaRPr>
          </a:p>
        </p:txBody>
      </p:sp>
      <p:sp>
        <p:nvSpPr>
          <p:cNvPr id="310" name="Google Shape;310;p40"/>
          <p:cNvSpPr/>
          <p:nvPr/>
        </p:nvSpPr>
        <p:spPr>
          <a:xfrm>
            <a:off x="4188600" y="4054850"/>
            <a:ext cx="3437100" cy="658200"/>
          </a:xfrm>
          <a:prstGeom prst="roundRect">
            <a:avLst>
              <a:gd name="adj" fmla="val 16667"/>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solidFill>
                  <a:schemeClr val="lt1"/>
                </a:solidFill>
              </a:rPr>
              <a:t>vscode:</a:t>
            </a:r>
            <a:endParaRPr>
              <a:solidFill>
                <a:schemeClr val="lt1"/>
              </a:solidFill>
            </a:endParaRPr>
          </a:p>
          <a:p>
            <a:pPr marL="0" lvl="0" indent="0" algn="l" rtl="0">
              <a:spcBef>
                <a:spcPts val="0"/>
              </a:spcBef>
              <a:spcAft>
                <a:spcPts val="0"/>
              </a:spcAft>
              <a:buNone/>
            </a:pPr>
            <a:r>
              <a:rPr lang="fr">
                <a:solidFill>
                  <a:schemeClr val="lt1"/>
                </a:solidFill>
              </a:rPr>
              <a:t>ajouter les propriétes css (SASS)</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495175" y="1925475"/>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fr"/>
              <a:t>Contenus de la formation</a:t>
            </a:r>
            <a:endParaRPr sz="2300" b="1">
              <a:solidFill>
                <a:srgbClr val="000000"/>
              </a:solidFill>
              <a:latin typeface="Arial"/>
              <a:ea typeface="Arial"/>
              <a:cs typeface="Arial"/>
              <a:sym typeface="Arial"/>
            </a:endParaRPr>
          </a:p>
        </p:txBody>
      </p:sp>
      <p:sp>
        <p:nvSpPr>
          <p:cNvPr id="71" name="Google Shape;7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a:t>Intégration du site Tubize (juin 2023)</a:t>
            </a:r>
            <a:endParaRPr/>
          </a:p>
        </p:txBody>
      </p:sp>
      <p:pic>
        <p:nvPicPr>
          <p:cNvPr id="316" name="Google Shape;316;p41"/>
          <p:cNvPicPr preferRelativeResize="0"/>
          <p:nvPr/>
        </p:nvPicPr>
        <p:blipFill>
          <a:blip r:embed="rId3">
            <a:alphaModFix/>
          </a:blip>
          <a:stretch>
            <a:fillRect/>
          </a:stretch>
        </p:blipFill>
        <p:spPr>
          <a:xfrm>
            <a:off x="311700" y="1368675"/>
            <a:ext cx="7471500" cy="3510501"/>
          </a:xfrm>
          <a:prstGeom prst="rect">
            <a:avLst/>
          </a:prstGeom>
          <a:noFill/>
          <a:ln>
            <a:noFill/>
          </a:ln>
        </p:spPr>
      </p:pic>
      <p:sp>
        <p:nvSpPr>
          <p:cNvPr id="317" name="Google Shape;317;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2"/>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fr"/>
              <a:t>Mise en ligne: </a:t>
            </a:r>
            <a:r>
              <a:rPr lang="fr" sz="1800">
                <a:latin typeface="Source Code Pro"/>
                <a:ea typeface="Source Code Pro"/>
                <a:cs typeface="Source Code Pro"/>
                <a:sym typeface="Source Code Pro"/>
              </a:rPr>
              <a:t>(déplacer la copie du dossier du serveur local ou autre serveur)</a:t>
            </a:r>
            <a:endParaRPr/>
          </a:p>
        </p:txBody>
      </p:sp>
      <p:sp>
        <p:nvSpPr>
          <p:cNvPr id="323" name="Google Shape;323;p42"/>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fr"/>
              <a:t>Paramétrage du serveur </a:t>
            </a:r>
            <a:r>
              <a:rPr lang="fr">
                <a:solidFill>
                  <a:schemeClr val="dk1"/>
                </a:solidFill>
              </a:rPr>
              <a:t>(service Infrastructure)</a:t>
            </a:r>
            <a:endParaRPr>
              <a:solidFill>
                <a:schemeClr val="dk1"/>
              </a:solidFill>
            </a:endParaRPr>
          </a:p>
          <a:p>
            <a:pPr marL="0" lvl="0" indent="0" algn="l" rtl="0">
              <a:spcBef>
                <a:spcPts val="1200"/>
              </a:spcBef>
              <a:spcAft>
                <a:spcPts val="0"/>
              </a:spcAft>
              <a:buNone/>
            </a:pPr>
            <a:r>
              <a:rPr lang="fr"/>
              <a:t>Gitlab ou lieu de github (déplacer la copie du dossier du serveur local ou autre serveur)</a:t>
            </a:r>
            <a:endParaRPr/>
          </a:p>
          <a:p>
            <a:pPr marL="0" lvl="0" indent="0" algn="l" rtl="0">
              <a:spcBef>
                <a:spcPts val="1200"/>
              </a:spcBef>
              <a:spcAft>
                <a:spcPts val="0"/>
              </a:spcAft>
              <a:buNone/>
            </a:pPr>
            <a:r>
              <a:rPr lang="fr"/>
              <a:t>version en preprod: tubize</a:t>
            </a:r>
            <a:r>
              <a:rPr lang="fr">
                <a:solidFill>
                  <a:schemeClr val="dk1"/>
                </a:solidFill>
              </a:rPr>
              <a:t>.preprod.imio.be</a:t>
            </a:r>
            <a:endParaRPr>
              <a:solidFill>
                <a:schemeClr val="dk1"/>
              </a:solidFill>
            </a:endParaRPr>
          </a:p>
          <a:p>
            <a:pPr marL="0" lvl="0" indent="0" algn="l" rtl="0">
              <a:spcBef>
                <a:spcPts val="1200"/>
              </a:spcBef>
              <a:spcAft>
                <a:spcPts val="0"/>
              </a:spcAft>
              <a:buNone/>
            </a:pPr>
            <a:r>
              <a:rPr lang="fr" sz="1475"/>
              <a:t>(2 serveurs pour la pré production; plusieurs pour la productions)</a:t>
            </a:r>
            <a:endParaRPr sz="1475"/>
          </a:p>
          <a:p>
            <a:pPr marL="0" lvl="0" indent="0" algn="l" rtl="0">
              <a:spcBef>
                <a:spcPts val="1200"/>
              </a:spcBef>
              <a:spcAft>
                <a:spcPts val="0"/>
              </a:spcAft>
              <a:buNone/>
            </a:pPr>
            <a:r>
              <a:rPr lang="fr"/>
              <a:t>https://tubize.preprod.imio.be/</a:t>
            </a:r>
            <a:endParaRPr/>
          </a:p>
          <a:p>
            <a:pPr marL="0" lvl="0" indent="0" algn="l" rtl="0">
              <a:spcBef>
                <a:spcPts val="1200"/>
              </a:spcBef>
              <a:spcAft>
                <a:spcPts val="1200"/>
              </a:spcAft>
              <a:buNone/>
            </a:pPr>
            <a:r>
              <a:rPr lang="fr"/>
              <a:t>.yaml: un langage de configuration prédéfini pour le serveur</a:t>
            </a:r>
            <a:endParaRPr/>
          </a:p>
        </p:txBody>
      </p:sp>
      <p:sp>
        <p:nvSpPr>
          <p:cNvPr id="324" name="Google Shape;324;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3"/>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a:t>Mise en ligne: Migration </a:t>
            </a:r>
            <a:endParaRPr/>
          </a:p>
        </p:txBody>
      </p:sp>
      <p:sp>
        <p:nvSpPr>
          <p:cNvPr id="330" name="Google Shape;330;p43"/>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fr"/>
              <a:t>RGPD: norme européenne pour la protection des données à l’europe</a:t>
            </a:r>
            <a:endParaRPr/>
          </a:p>
          <a:p>
            <a:pPr marL="0" lvl="0" indent="0" algn="l" rtl="0">
              <a:spcBef>
                <a:spcPts val="1200"/>
              </a:spcBef>
              <a:spcAft>
                <a:spcPts val="0"/>
              </a:spcAft>
              <a:buNone/>
            </a:pPr>
            <a:r>
              <a:rPr lang="fr"/>
              <a:t>la confidentialité des données</a:t>
            </a:r>
            <a:endParaRPr/>
          </a:p>
          <a:p>
            <a:pPr marL="457200" lvl="0" indent="-342900" algn="l" rtl="0">
              <a:spcBef>
                <a:spcPts val="1200"/>
              </a:spcBef>
              <a:spcAft>
                <a:spcPts val="0"/>
              </a:spcAft>
              <a:buSzPts val="1800"/>
              <a:buChar char="●"/>
            </a:pPr>
            <a:r>
              <a:rPr lang="fr"/>
              <a:t>faire attention à l’indentation à yaml</a:t>
            </a:r>
            <a:endParaRPr/>
          </a:p>
          <a:p>
            <a:pPr marL="457200" lvl="0" indent="-342900" algn="l" rtl="0">
              <a:spcBef>
                <a:spcPts val="0"/>
              </a:spcBef>
              <a:spcAft>
                <a:spcPts val="0"/>
              </a:spcAft>
              <a:buSzPts val="1800"/>
              <a:buChar char="●"/>
            </a:pPr>
            <a:r>
              <a:rPr lang="fr"/>
              <a:t>ctrl+d: sélectionner 2 éléments identiques en même temps (répéter autant de fois qu’il y a des éléments identiques.</a:t>
            </a:r>
            <a:endParaRPr/>
          </a:p>
          <a:p>
            <a:pPr marL="457200" lvl="0" indent="-342900" algn="l" rtl="0">
              <a:spcBef>
                <a:spcPts val="0"/>
              </a:spcBef>
              <a:spcAft>
                <a:spcPts val="0"/>
              </a:spcAft>
              <a:buSzPts val="1800"/>
              <a:buChar char="●"/>
            </a:pPr>
            <a:r>
              <a:rPr lang="fr">
                <a:solidFill>
                  <a:schemeClr val="dk1"/>
                </a:solidFill>
              </a:rPr>
              <a:t>Dernière é</a:t>
            </a:r>
            <a:r>
              <a:rPr lang="fr">
                <a:solidFill>
                  <a:srgbClr val="DE007B"/>
                </a:solidFill>
              </a:rPr>
              <a:t>tape envoyer la carte site à google</a:t>
            </a:r>
            <a:r>
              <a:rPr lang="fr"/>
              <a:t> /Exposer sitemap =&gt; (google search console)</a:t>
            </a:r>
            <a:endParaRPr/>
          </a:p>
        </p:txBody>
      </p:sp>
      <p:sp>
        <p:nvSpPr>
          <p:cNvPr id="331" name="Google Shape;33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a:t>Autres tâches réalisés dans le stage</a:t>
            </a:r>
            <a:endParaRPr/>
          </a:p>
        </p:txBody>
      </p:sp>
      <p:sp>
        <p:nvSpPr>
          <p:cNvPr id="337" name="Google Shape;337;p44"/>
          <p:cNvSpPr/>
          <p:nvPr/>
        </p:nvSpPr>
        <p:spPr>
          <a:xfrm>
            <a:off x="1300225" y="1641825"/>
            <a:ext cx="2691600" cy="5724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dk1"/>
                </a:solidFill>
              </a:rPr>
              <a:t>Assister à des formations </a:t>
            </a:r>
            <a:endParaRPr b="1">
              <a:solidFill>
                <a:schemeClr val="dk1"/>
              </a:solidFill>
            </a:endParaRPr>
          </a:p>
        </p:txBody>
      </p:sp>
      <p:sp>
        <p:nvSpPr>
          <p:cNvPr id="338" name="Google Shape;338;p44"/>
          <p:cNvSpPr/>
          <p:nvPr/>
        </p:nvSpPr>
        <p:spPr>
          <a:xfrm>
            <a:off x="4135275" y="1445050"/>
            <a:ext cx="3373500" cy="26145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fr" b="1">
                <a:solidFill>
                  <a:schemeClr val="dk1"/>
                </a:solidFill>
                <a:latin typeface="Source Code Pro"/>
                <a:ea typeface="Source Code Pro"/>
                <a:cs typeface="Source Code Pro"/>
                <a:sym typeface="Source Code Pro"/>
              </a:rPr>
              <a:t>iaSmartWeb(Plone 6) </a:t>
            </a:r>
            <a:endParaRPr b="1">
              <a:solidFill>
                <a:schemeClr val="dk1"/>
              </a:solidFill>
              <a:latin typeface="Source Code Pro"/>
              <a:ea typeface="Source Code Pro"/>
              <a:cs typeface="Source Code Pro"/>
              <a:sym typeface="Source Code Pro"/>
            </a:endParaRPr>
          </a:p>
          <a:p>
            <a:pPr marL="0" lvl="0" indent="0" algn="l" rtl="0">
              <a:lnSpc>
                <a:spcPct val="100000"/>
              </a:lnSpc>
              <a:spcBef>
                <a:spcPts val="1200"/>
              </a:spcBef>
              <a:spcAft>
                <a:spcPts val="0"/>
              </a:spcAft>
              <a:buNone/>
            </a:pPr>
            <a:r>
              <a:rPr lang="fr" b="1">
                <a:solidFill>
                  <a:schemeClr val="dk1"/>
                </a:solidFill>
                <a:latin typeface="Source Code Pro"/>
                <a:ea typeface="Source Code Pro"/>
                <a:cs typeface="Source Code Pro"/>
                <a:sym typeface="Source Code Pro"/>
              </a:rPr>
              <a:t>iA Téléservices (gestion du back office:guichet électronique)</a:t>
            </a:r>
            <a:endParaRPr b="1">
              <a:solidFill>
                <a:schemeClr val="dk1"/>
              </a:solidFill>
              <a:latin typeface="Source Code Pro"/>
              <a:ea typeface="Source Code Pro"/>
              <a:cs typeface="Source Code Pro"/>
              <a:sym typeface="Source Code Pro"/>
            </a:endParaRPr>
          </a:p>
          <a:p>
            <a:pPr marL="0" lvl="0" indent="0" algn="l" rtl="0">
              <a:lnSpc>
                <a:spcPct val="100000"/>
              </a:lnSpc>
              <a:spcBef>
                <a:spcPts val="1200"/>
              </a:spcBef>
              <a:spcAft>
                <a:spcPts val="0"/>
              </a:spcAft>
              <a:buNone/>
            </a:pPr>
            <a:r>
              <a:rPr lang="fr" b="1">
                <a:solidFill>
                  <a:schemeClr val="dk1"/>
                </a:solidFill>
                <a:latin typeface="Source Code Pro"/>
                <a:ea typeface="Source Code Pro"/>
                <a:cs typeface="Source Code Pro"/>
                <a:sym typeface="Source Code Pro"/>
              </a:rPr>
              <a:t>iA délib</a:t>
            </a:r>
            <a:endParaRPr b="1">
              <a:solidFill>
                <a:schemeClr val="dk1"/>
              </a:solidFill>
              <a:latin typeface="Source Code Pro"/>
              <a:ea typeface="Source Code Pro"/>
              <a:cs typeface="Source Code Pro"/>
              <a:sym typeface="Source Code Pro"/>
            </a:endParaRPr>
          </a:p>
          <a:p>
            <a:pPr marL="0" lvl="0" indent="0" algn="l" rtl="0">
              <a:lnSpc>
                <a:spcPct val="100000"/>
              </a:lnSpc>
              <a:spcBef>
                <a:spcPts val="1200"/>
              </a:spcBef>
              <a:spcAft>
                <a:spcPts val="0"/>
              </a:spcAft>
              <a:buNone/>
            </a:pPr>
            <a:r>
              <a:rPr lang="fr" b="1">
                <a:solidFill>
                  <a:schemeClr val="dk1"/>
                </a:solidFill>
                <a:latin typeface="Source Code Pro"/>
                <a:ea typeface="Source Code Pro"/>
                <a:cs typeface="Source Code Pro"/>
                <a:sym typeface="Source Code Pro"/>
              </a:rPr>
              <a:t>iA AES (Activités extrascolaire)  </a:t>
            </a:r>
            <a:endParaRPr b="1">
              <a:solidFill>
                <a:schemeClr val="dk1"/>
              </a:solidFill>
              <a:latin typeface="Source Code Pro"/>
              <a:ea typeface="Source Code Pro"/>
              <a:cs typeface="Source Code Pro"/>
              <a:sym typeface="Source Code Pro"/>
            </a:endParaRPr>
          </a:p>
          <a:p>
            <a:pPr marL="0" lvl="0" indent="0" algn="l" rtl="0">
              <a:lnSpc>
                <a:spcPct val="100000"/>
              </a:lnSpc>
              <a:spcBef>
                <a:spcPts val="1200"/>
              </a:spcBef>
              <a:spcAft>
                <a:spcPts val="1200"/>
              </a:spcAft>
              <a:buNone/>
            </a:pPr>
            <a:r>
              <a:rPr lang="fr" b="1">
                <a:solidFill>
                  <a:schemeClr val="dk1"/>
                </a:solidFill>
                <a:latin typeface="Source Code Pro"/>
                <a:ea typeface="Source Code Pro"/>
                <a:cs typeface="Source Code Pro"/>
                <a:sym typeface="Source Code Pro"/>
              </a:rPr>
              <a:t>Portail parents (lien entre AES et téléservices)</a:t>
            </a:r>
            <a:endParaRPr b="1">
              <a:solidFill>
                <a:schemeClr val="dk1"/>
              </a:solidFill>
              <a:latin typeface="Source Code Pro"/>
              <a:ea typeface="Source Code Pro"/>
              <a:cs typeface="Source Code Pro"/>
              <a:sym typeface="Source Code Pro"/>
            </a:endParaRPr>
          </a:p>
        </p:txBody>
      </p:sp>
      <p:sp>
        <p:nvSpPr>
          <p:cNvPr id="339" name="Google Shape;33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33</a:t>
            </a:fld>
            <a:endParaRPr/>
          </a:p>
        </p:txBody>
      </p:sp>
      <p:sp>
        <p:nvSpPr>
          <p:cNvPr id="340" name="Google Shape;340;p44"/>
          <p:cNvSpPr txBox="1">
            <a:spLocks noGrp="1"/>
          </p:cNvSpPr>
          <p:nvPr>
            <p:ph type="body" idx="4294967295"/>
          </p:nvPr>
        </p:nvSpPr>
        <p:spPr>
          <a:xfrm>
            <a:off x="311700" y="4212025"/>
            <a:ext cx="8520600" cy="11028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Clr>
                <a:srgbClr val="000000"/>
              </a:buClr>
              <a:buSzPts val="1700"/>
              <a:buChar char="❏"/>
            </a:pPr>
            <a:r>
              <a:rPr lang="fr" sz="1700">
                <a:solidFill>
                  <a:srgbClr val="000000"/>
                </a:solidFill>
              </a:rPr>
              <a:t>Améliorations graphiques minimales pour </a:t>
            </a:r>
            <a:r>
              <a:rPr lang="fr" sz="1700">
                <a:solidFill>
                  <a:srgbClr val="FF0000"/>
                </a:solidFill>
              </a:rPr>
              <a:t>Bibliotheca</a:t>
            </a:r>
            <a:r>
              <a:rPr lang="fr" sz="1700">
                <a:solidFill>
                  <a:srgbClr val="000000"/>
                </a:solidFill>
              </a:rPr>
              <a:t> Plone 5.</a:t>
            </a:r>
            <a:endParaRPr sz="1700">
              <a:solidFill>
                <a:srgbClr val="000000"/>
              </a:solidFill>
            </a:endParaRPr>
          </a:p>
          <a:p>
            <a:pPr marL="457200" lvl="0" indent="-342900" algn="l" rtl="0">
              <a:spcBef>
                <a:spcPts val="0"/>
              </a:spcBef>
              <a:spcAft>
                <a:spcPts val="0"/>
              </a:spcAft>
              <a:buClr>
                <a:srgbClr val="000000"/>
              </a:buClr>
              <a:buSzPts val="1800"/>
              <a:buChar char="❏"/>
            </a:pPr>
            <a:r>
              <a:rPr lang="fr">
                <a:solidFill>
                  <a:srgbClr val="000000"/>
                </a:solidFill>
              </a:rPr>
              <a:t>Création des pages web avec CSS</a:t>
            </a:r>
            <a:endParaRPr>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a:t>Pages web réalisées</a:t>
            </a:r>
            <a:endParaRPr/>
          </a:p>
        </p:txBody>
      </p:sp>
      <p:pic>
        <p:nvPicPr>
          <p:cNvPr id="346" name="Google Shape;346;p45"/>
          <p:cNvPicPr preferRelativeResize="0"/>
          <p:nvPr/>
        </p:nvPicPr>
        <p:blipFill>
          <a:blip r:embed="rId3">
            <a:alphaModFix/>
          </a:blip>
          <a:stretch>
            <a:fillRect/>
          </a:stretch>
        </p:blipFill>
        <p:spPr>
          <a:xfrm>
            <a:off x="4797300" y="2707100"/>
            <a:ext cx="3756300" cy="2073701"/>
          </a:xfrm>
          <a:prstGeom prst="rect">
            <a:avLst/>
          </a:prstGeom>
          <a:noFill/>
          <a:ln>
            <a:noFill/>
          </a:ln>
        </p:spPr>
      </p:pic>
      <p:pic>
        <p:nvPicPr>
          <p:cNvPr id="347" name="Google Shape;347;p45"/>
          <p:cNvPicPr preferRelativeResize="0"/>
          <p:nvPr/>
        </p:nvPicPr>
        <p:blipFill>
          <a:blip r:embed="rId4">
            <a:alphaModFix/>
          </a:blip>
          <a:stretch>
            <a:fillRect/>
          </a:stretch>
        </p:blipFill>
        <p:spPr>
          <a:xfrm>
            <a:off x="6280276" y="6"/>
            <a:ext cx="2822401" cy="2354569"/>
          </a:xfrm>
          <a:prstGeom prst="rect">
            <a:avLst/>
          </a:prstGeom>
          <a:noFill/>
          <a:ln>
            <a:noFill/>
          </a:ln>
        </p:spPr>
      </p:pic>
      <p:pic>
        <p:nvPicPr>
          <p:cNvPr id="348" name="Google Shape;348;p45"/>
          <p:cNvPicPr preferRelativeResize="0"/>
          <p:nvPr/>
        </p:nvPicPr>
        <p:blipFill>
          <a:blip r:embed="rId5">
            <a:alphaModFix/>
          </a:blip>
          <a:stretch>
            <a:fillRect/>
          </a:stretch>
        </p:blipFill>
        <p:spPr>
          <a:xfrm>
            <a:off x="3504975" y="-23575"/>
            <a:ext cx="2822400" cy="2249325"/>
          </a:xfrm>
          <a:prstGeom prst="rect">
            <a:avLst/>
          </a:prstGeom>
          <a:noFill/>
          <a:ln>
            <a:noFill/>
          </a:ln>
        </p:spPr>
      </p:pic>
      <p:pic>
        <p:nvPicPr>
          <p:cNvPr id="349" name="Google Shape;349;p45"/>
          <p:cNvPicPr preferRelativeResize="0"/>
          <p:nvPr/>
        </p:nvPicPr>
        <p:blipFill>
          <a:blip r:embed="rId6">
            <a:alphaModFix/>
          </a:blip>
          <a:stretch>
            <a:fillRect/>
          </a:stretch>
        </p:blipFill>
        <p:spPr>
          <a:xfrm>
            <a:off x="76200" y="1600800"/>
            <a:ext cx="3428776" cy="3094974"/>
          </a:xfrm>
          <a:prstGeom prst="rect">
            <a:avLst/>
          </a:prstGeom>
          <a:noFill/>
          <a:ln>
            <a:noFill/>
          </a:ln>
        </p:spPr>
      </p:pic>
      <p:sp>
        <p:nvSpPr>
          <p:cNvPr id="350" name="Google Shape;350;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a:t>Autres tâches réalisés dans le stage</a:t>
            </a:r>
            <a:endParaRPr/>
          </a:p>
        </p:txBody>
      </p:sp>
      <p:sp>
        <p:nvSpPr>
          <p:cNvPr id="356" name="Google Shape;356;p46"/>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React</a:t>
            </a:r>
            <a:endParaRPr/>
          </a:p>
          <a:p>
            <a:pPr marL="0" lvl="0" indent="0" algn="l" rtl="0">
              <a:spcBef>
                <a:spcPts val="1200"/>
              </a:spcBef>
              <a:spcAft>
                <a:spcPts val="0"/>
              </a:spcAft>
              <a:buNone/>
            </a:pPr>
            <a:r>
              <a:rPr lang="fr"/>
              <a:t>Python</a:t>
            </a:r>
            <a:endParaRPr/>
          </a:p>
          <a:p>
            <a:pPr marL="0" lvl="0" indent="0" algn="l" rtl="0">
              <a:spcBef>
                <a:spcPts val="1200"/>
              </a:spcBef>
              <a:spcAft>
                <a:spcPts val="1200"/>
              </a:spcAft>
              <a:buNone/>
            </a:pPr>
            <a:r>
              <a:rPr lang="fr"/>
              <a:t>des bonnes pratiques pour le nommage des variables et des fonctions, l’indentation …</a:t>
            </a:r>
            <a:endParaRPr/>
          </a:p>
        </p:txBody>
      </p:sp>
      <p:sp>
        <p:nvSpPr>
          <p:cNvPr id="357" name="Google Shape;357;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a:t>IA.Téléservices: une plateforme unifiée</a:t>
            </a:r>
            <a:endParaRPr/>
          </a:p>
        </p:txBody>
      </p:sp>
      <p:sp>
        <p:nvSpPr>
          <p:cNvPr id="363" name="Google Shape;363;p47"/>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solidFill>
                  <a:schemeClr val="dk1"/>
                </a:solidFill>
              </a:rPr>
              <a:t>Guichet</a:t>
            </a:r>
            <a:r>
              <a:rPr lang="fr"/>
              <a:t> de la commune vers tous les services de la commune.</a:t>
            </a:r>
            <a:endParaRPr/>
          </a:p>
          <a:p>
            <a:pPr marL="0" lvl="0" indent="0" algn="l" rtl="0">
              <a:spcBef>
                <a:spcPts val="1200"/>
              </a:spcBef>
              <a:spcAft>
                <a:spcPts val="1200"/>
              </a:spcAft>
              <a:buNone/>
            </a:pPr>
            <a:r>
              <a:rPr lang="fr"/>
              <a:t>PWA</a:t>
            </a:r>
            <a:endParaRPr/>
          </a:p>
        </p:txBody>
      </p:sp>
      <p:pic>
        <p:nvPicPr>
          <p:cNvPr id="364" name="Google Shape;364;p47"/>
          <p:cNvPicPr preferRelativeResize="0"/>
          <p:nvPr/>
        </p:nvPicPr>
        <p:blipFill>
          <a:blip r:embed="rId3">
            <a:alphaModFix/>
          </a:blip>
          <a:stretch>
            <a:fillRect/>
          </a:stretch>
        </p:blipFill>
        <p:spPr>
          <a:xfrm>
            <a:off x="1274400" y="2011597"/>
            <a:ext cx="6163202" cy="3034151"/>
          </a:xfrm>
          <a:prstGeom prst="rect">
            <a:avLst/>
          </a:prstGeom>
          <a:noFill/>
          <a:ln>
            <a:noFill/>
          </a:ln>
        </p:spPr>
      </p:pic>
      <p:sp>
        <p:nvSpPr>
          <p:cNvPr id="365" name="Google Shape;365;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a:t>iA AES</a:t>
            </a:r>
            <a:endParaRPr/>
          </a:p>
        </p:txBody>
      </p:sp>
      <p:pic>
        <p:nvPicPr>
          <p:cNvPr id="371" name="Google Shape;371;p48"/>
          <p:cNvPicPr preferRelativeResize="0"/>
          <p:nvPr/>
        </p:nvPicPr>
        <p:blipFill>
          <a:blip r:embed="rId3">
            <a:alphaModFix/>
          </a:blip>
          <a:stretch>
            <a:fillRect/>
          </a:stretch>
        </p:blipFill>
        <p:spPr>
          <a:xfrm>
            <a:off x="311700" y="2758050"/>
            <a:ext cx="8587224" cy="2156750"/>
          </a:xfrm>
          <a:prstGeom prst="rect">
            <a:avLst/>
          </a:prstGeom>
          <a:noFill/>
          <a:ln>
            <a:noFill/>
          </a:ln>
        </p:spPr>
      </p:pic>
      <p:pic>
        <p:nvPicPr>
          <p:cNvPr id="372" name="Google Shape;372;p48"/>
          <p:cNvPicPr preferRelativeResize="0"/>
          <p:nvPr/>
        </p:nvPicPr>
        <p:blipFill>
          <a:blip r:embed="rId4">
            <a:alphaModFix/>
          </a:blip>
          <a:stretch>
            <a:fillRect/>
          </a:stretch>
        </p:blipFill>
        <p:spPr>
          <a:xfrm>
            <a:off x="3186651" y="76198"/>
            <a:ext cx="5652549" cy="2539325"/>
          </a:xfrm>
          <a:prstGeom prst="rect">
            <a:avLst/>
          </a:prstGeom>
          <a:noFill/>
          <a:ln>
            <a:noFill/>
          </a:ln>
        </p:spPr>
      </p:pic>
      <p:sp>
        <p:nvSpPr>
          <p:cNvPr id="373" name="Google Shape;373;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79" name="Google Shape;379;p4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380" name="Google Shape;380;p4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endParaRPr/>
          </a:p>
        </p:txBody>
      </p:sp>
      <p:pic>
        <p:nvPicPr>
          <p:cNvPr id="381" name="Google Shape;381;p49"/>
          <p:cNvPicPr preferRelativeResize="0"/>
          <p:nvPr/>
        </p:nvPicPr>
        <p:blipFill>
          <a:blip r:embed="rId3">
            <a:alphaModFix/>
          </a:blip>
          <a:stretch>
            <a:fillRect/>
          </a:stretch>
        </p:blipFill>
        <p:spPr>
          <a:xfrm>
            <a:off x="-144300" y="-122400"/>
            <a:ext cx="9144000" cy="5143500"/>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sp>
        <p:nvSpPr>
          <p:cNvPr id="382" name="Google Shape;382;p49"/>
          <p:cNvSpPr/>
          <p:nvPr/>
        </p:nvSpPr>
        <p:spPr>
          <a:xfrm>
            <a:off x="597600" y="3759600"/>
            <a:ext cx="921600" cy="662400"/>
          </a:xfrm>
          <a:prstGeom prst="round2DiagRect">
            <a:avLst>
              <a:gd name="adj1" fmla="val 16667"/>
              <a:gd name="adj2"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solidFill>
                  <a:schemeClr val="lt1"/>
                </a:solidFill>
                <a:latin typeface="Oswald"/>
                <a:ea typeface="Oswald"/>
                <a:cs typeface="Oswald"/>
                <a:sym typeface="Oswald"/>
              </a:rPr>
              <a:t>Formation</a:t>
            </a:r>
            <a:endParaRPr>
              <a:solidFill>
                <a:schemeClr val="lt1"/>
              </a:solidFill>
              <a:latin typeface="Oswald"/>
              <a:ea typeface="Oswald"/>
              <a:cs typeface="Oswald"/>
              <a:sym typeface="Oswald"/>
            </a:endParaRPr>
          </a:p>
        </p:txBody>
      </p:sp>
      <p:sp>
        <p:nvSpPr>
          <p:cNvPr id="383" name="Google Shape;383;p49"/>
          <p:cNvSpPr/>
          <p:nvPr/>
        </p:nvSpPr>
        <p:spPr>
          <a:xfrm>
            <a:off x="6847200" y="3822900"/>
            <a:ext cx="1029600" cy="596400"/>
          </a:xfrm>
          <a:prstGeom prst="round2DiagRect">
            <a:avLst>
              <a:gd name="adj1" fmla="val 16667"/>
              <a:gd name="adj2"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solidFill>
                  <a:schemeClr val="lt1"/>
                </a:solidFill>
                <a:latin typeface="Oswald"/>
                <a:ea typeface="Oswald"/>
                <a:cs typeface="Oswald"/>
                <a:sym typeface="Oswald"/>
              </a:rPr>
              <a:t>Evaluations </a:t>
            </a:r>
            <a:endParaRPr>
              <a:solidFill>
                <a:schemeClr val="lt1"/>
              </a:solidFill>
              <a:latin typeface="Oswald"/>
              <a:ea typeface="Oswald"/>
              <a:cs typeface="Oswald"/>
              <a:sym typeface="Oswald"/>
            </a:endParaRPr>
          </a:p>
        </p:txBody>
      </p:sp>
      <p:sp>
        <p:nvSpPr>
          <p:cNvPr id="384" name="Google Shape;384;p49"/>
          <p:cNvSpPr/>
          <p:nvPr/>
        </p:nvSpPr>
        <p:spPr>
          <a:xfrm>
            <a:off x="3423900" y="3792600"/>
            <a:ext cx="1446600" cy="596400"/>
          </a:xfrm>
          <a:prstGeom prst="round2DiagRect">
            <a:avLst>
              <a:gd name="adj1" fmla="val 16667"/>
              <a:gd name="adj2" fmla="val 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solidFill>
                  <a:schemeClr val="lt1"/>
                </a:solidFill>
                <a:latin typeface="Oswald"/>
                <a:ea typeface="Oswald"/>
                <a:cs typeface="Oswald"/>
                <a:sym typeface="Oswald"/>
              </a:rPr>
              <a:t>Extra-formation </a:t>
            </a:r>
            <a:endParaRPr>
              <a:solidFill>
                <a:schemeClr val="lt1"/>
              </a:solidFill>
              <a:latin typeface="Oswald"/>
              <a:ea typeface="Oswald"/>
              <a:cs typeface="Oswald"/>
              <a:sym typeface="Oswald"/>
            </a:endParaRPr>
          </a:p>
        </p:txBody>
      </p:sp>
      <p:sp>
        <p:nvSpPr>
          <p:cNvPr id="385" name="Google Shape;385;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0"/>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fr"/>
              <a:t>Améliorations</a:t>
            </a:r>
            <a:endParaRPr/>
          </a:p>
        </p:txBody>
      </p:sp>
      <p:sp>
        <p:nvSpPr>
          <p:cNvPr id="391" name="Google Shape;391;p50"/>
          <p:cNvSpPr/>
          <p:nvPr/>
        </p:nvSpPr>
        <p:spPr>
          <a:xfrm>
            <a:off x="1542600" y="280800"/>
            <a:ext cx="1447200" cy="892800"/>
          </a:xfrm>
          <a:prstGeom prst="flowChartInputOutpu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lt1"/>
                </a:solidFill>
              </a:rPr>
              <a:t>Horaire</a:t>
            </a:r>
            <a:endParaRPr b="1">
              <a:solidFill>
                <a:schemeClr val="lt1"/>
              </a:solidFill>
            </a:endParaRPr>
          </a:p>
        </p:txBody>
      </p:sp>
      <p:sp>
        <p:nvSpPr>
          <p:cNvPr id="392" name="Google Shape;392;p50"/>
          <p:cNvSpPr/>
          <p:nvPr/>
        </p:nvSpPr>
        <p:spPr>
          <a:xfrm>
            <a:off x="7008000" y="418800"/>
            <a:ext cx="1447200" cy="892800"/>
          </a:xfrm>
          <a:prstGeom prst="flowChartInputOutpu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lt1"/>
                </a:solidFill>
              </a:rPr>
              <a:t>Salle</a:t>
            </a:r>
            <a:endParaRPr b="1">
              <a:solidFill>
                <a:schemeClr val="lt1"/>
              </a:solidFill>
            </a:endParaRPr>
          </a:p>
        </p:txBody>
      </p:sp>
      <p:sp>
        <p:nvSpPr>
          <p:cNvPr id="393" name="Google Shape;393;p50"/>
          <p:cNvSpPr/>
          <p:nvPr/>
        </p:nvSpPr>
        <p:spPr>
          <a:xfrm>
            <a:off x="512400" y="3961200"/>
            <a:ext cx="2814000" cy="892800"/>
          </a:xfrm>
          <a:prstGeom prst="flowChartInputOutpu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lt1"/>
                </a:solidFill>
              </a:rPr>
              <a:t>Support du cours</a:t>
            </a:r>
            <a:endParaRPr b="1">
              <a:solidFill>
                <a:schemeClr val="lt1"/>
              </a:solidFill>
            </a:endParaRPr>
          </a:p>
        </p:txBody>
      </p:sp>
      <p:sp>
        <p:nvSpPr>
          <p:cNvPr id="394" name="Google Shape;394;p50"/>
          <p:cNvSpPr/>
          <p:nvPr/>
        </p:nvSpPr>
        <p:spPr>
          <a:xfrm>
            <a:off x="6163200" y="3984300"/>
            <a:ext cx="2277600" cy="892800"/>
          </a:xfrm>
          <a:prstGeom prst="flowChartInputOutpu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chemeClr val="lt1"/>
                </a:solidFill>
              </a:rPr>
              <a:t>Répartition des savoirs </a:t>
            </a:r>
            <a:endParaRPr b="1">
              <a:solidFill>
                <a:schemeClr val="lt1"/>
              </a:solidFill>
            </a:endParaRPr>
          </a:p>
        </p:txBody>
      </p:sp>
      <p:sp>
        <p:nvSpPr>
          <p:cNvPr id="395" name="Google Shape;39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a:t>Contenus de la formation</a:t>
            </a:r>
            <a:endParaRPr/>
          </a:p>
        </p:txBody>
      </p:sp>
      <p:sp>
        <p:nvSpPr>
          <p:cNvPr id="77" name="Google Shape;77;p15"/>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fr" dirty="0"/>
              <a:t>Le langage HTML</a:t>
            </a:r>
            <a:endParaRPr dirty="0"/>
          </a:p>
          <a:p>
            <a:pPr marL="914400" lvl="1" indent="-342900" algn="l" rtl="0">
              <a:spcBef>
                <a:spcPts val="0"/>
              </a:spcBef>
              <a:spcAft>
                <a:spcPts val="0"/>
              </a:spcAft>
              <a:buSzPts val="1800"/>
              <a:buChar char="○"/>
            </a:pPr>
            <a:r>
              <a:rPr lang="fr" sz="1800" dirty="0"/>
              <a:t>Méthodes BEM</a:t>
            </a:r>
            <a:endParaRPr sz="1800" dirty="0"/>
          </a:p>
          <a:p>
            <a:pPr marL="457200" lvl="0" indent="-342900" algn="l" rtl="0">
              <a:spcBef>
                <a:spcPts val="0"/>
              </a:spcBef>
              <a:spcAft>
                <a:spcPts val="0"/>
              </a:spcAft>
              <a:buSzPts val="1800"/>
              <a:buChar char="●"/>
            </a:pPr>
            <a:r>
              <a:rPr lang="fr" dirty="0"/>
              <a:t>les feuilles de styles:CSS</a:t>
            </a:r>
            <a:endParaRPr dirty="0"/>
          </a:p>
          <a:p>
            <a:pPr marL="914400" lvl="1" indent="-342900" algn="l" rtl="0">
              <a:spcBef>
                <a:spcPts val="0"/>
              </a:spcBef>
              <a:spcAft>
                <a:spcPts val="0"/>
              </a:spcAft>
              <a:buClr>
                <a:srgbClr val="000000"/>
              </a:buClr>
              <a:buSzPts val="1800"/>
              <a:buChar char="○"/>
            </a:pPr>
            <a:r>
              <a:rPr lang="fr" sz="1800" dirty="0">
                <a:solidFill>
                  <a:srgbClr val="000000"/>
                </a:solidFill>
              </a:rPr>
              <a:t>le saas</a:t>
            </a:r>
            <a:endParaRPr sz="1800" dirty="0">
              <a:solidFill>
                <a:srgbClr val="000000"/>
              </a:solidFill>
            </a:endParaRPr>
          </a:p>
          <a:p>
            <a:pPr marL="914400" lvl="1" indent="-342900" algn="l" rtl="0">
              <a:spcBef>
                <a:spcPts val="0"/>
              </a:spcBef>
              <a:spcAft>
                <a:spcPts val="0"/>
              </a:spcAft>
              <a:buClr>
                <a:srgbClr val="000000"/>
              </a:buClr>
              <a:buSzPts val="1800"/>
              <a:buChar char="○"/>
            </a:pPr>
            <a:r>
              <a:rPr lang="fr" sz="1800" dirty="0">
                <a:solidFill>
                  <a:srgbClr val="000000"/>
                </a:solidFill>
              </a:rPr>
              <a:t>les Tailwinds CSS</a:t>
            </a:r>
            <a:endParaRPr sz="1800" dirty="0">
              <a:solidFill>
                <a:srgbClr val="000000"/>
              </a:solidFill>
            </a:endParaRPr>
          </a:p>
          <a:p>
            <a:pPr marL="457200" lvl="0" indent="-342900" algn="l" rtl="0">
              <a:spcBef>
                <a:spcPts val="0"/>
              </a:spcBef>
              <a:spcAft>
                <a:spcPts val="0"/>
              </a:spcAft>
              <a:buSzPts val="1800"/>
              <a:buChar char="●"/>
            </a:pPr>
            <a:r>
              <a:rPr lang="fr" dirty="0"/>
              <a:t>Utilisation du terminal</a:t>
            </a:r>
            <a:endParaRPr dirty="0"/>
          </a:p>
          <a:p>
            <a:pPr marL="457200" lvl="0" indent="-342900" algn="l" rtl="0">
              <a:spcBef>
                <a:spcPts val="0"/>
              </a:spcBef>
              <a:spcAft>
                <a:spcPts val="0"/>
              </a:spcAft>
              <a:buSzPts val="1800"/>
              <a:buChar char="●"/>
            </a:pPr>
            <a:r>
              <a:rPr lang="fr" dirty="0"/>
              <a:t>Discord: pour la communication et le télétravail</a:t>
            </a:r>
            <a:endParaRPr dirty="0"/>
          </a:p>
          <a:p>
            <a:pPr marL="457200" lvl="0" indent="-342900" algn="l" rtl="0">
              <a:spcBef>
                <a:spcPts val="0"/>
              </a:spcBef>
              <a:spcAft>
                <a:spcPts val="0"/>
              </a:spcAft>
              <a:buSzPts val="1800"/>
              <a:buChar char="●"/>
            </a:pPr>
            <a:r>
              <a:rPr lang="fr" dirty="0"/>
              <a:t>Github: (cloud) pour collaborer sur projets partagés </a:t>
            </a:r>
            <a:endParaRPr dirty="0">
              <a:solidFill>
                <a:schemeClr val="dk1"/>
              </a:solidFill>
            </a:endParaRPr>
          </a:p>
        </p:txBody>
      </p:sp>
      <p:sp>
        <p:nvSpPr>
          <p:cNvPr id="78" name="Google Shape;7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endParaRPr lang="fr-BE"/>
          </a:p>
        </p:txBody>
      </p:sp>
      <p:sp>
        <p:nvSpPr>
          <p:cNvPr id="3" name="Espace réservé du numéro de diapositive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BE" smtClean="0"/>
              <a:t>40</a:t>
            </a:fld>
            <a:endParaRPr lang="fr-BE"/>
          </a:p>
        </p:txBody>
      </p:sp>
      <p:pic>
        <p:nvPicPr>
          <p:cNvPr id="6" name="Image 5"/>
          <p:cNvPicPr>
            <a:picLocks noChangeAspect="1"/>
          </p:cNvPicPr>
          <p:nvPr/>
        </p:nvPicPr>
        <p:blipFill>
          <a:blip r:embed="rId2"/>
          <a:stretch>
            <a:fillRect/>
          </a:stretch>
        </p:blipFill>
        <p:spPr>
          <a:xfrm>
            <a:off x="311700" y="1058077"/>
            <a:ext cx="3134589" cy="3998740"/>
          </a:xfrm>
          <a:prstGeom prst="rect">
            <a:avLst/>
          </a:prstGeom>
        </p:spPr>
      </p:pic>
    </p:spTree>
    <p:extLst>
      <p:ext uri="{BB962C8B-B14F-4D97-AF65-F5344CB8AC3E}">
        <p14:creationId xmlns:p14="http://schemas.microsoft.com/office/powerpoint/2010/main" val="1592631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a:t>Contenus de la formation</a:t>
            </a:r>
            <a:endParaRPr/>
          </a:p>
        </p:txBody>
      </p:sp>
      <p:sp>
        <p:nvSpPr>
          <p:cNvPr id="84" name="Google Shape;84;p16"/>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fr" dirty="0"/>
              <a:t>JavaSCRIPT</a:t>
            </a:r>
            <a:endParaRPr dirty="0"/>
          </a:p>
          <a:p>
            <a:pPr marL="914400" lvl="1" indent="-317500" algn="l" rtl="0">
              <a:spcBef>
                <a:spcPts val="0"/>
              </a:spcBef>
              <a:spcAft>
                <a:spcPts val="0"/>
              </a:spcAft>
              <a:buSzPts val="1400"/>
              <a:buChar char="○"/>
            </a:pPr>
            <a:r>
              <a:rPr lang="fr" dirty="0"/>
              <a:t>l’affichage,les variables, les constantes, les fonctions</a:t>
            </a:r>
            <a:endParaRPr dirty="0"/>
          </a:p>
          <a:p>
            <a:pPr marL="914400" lvl="1" indent="-317500" algn="l" rtl="0">
              <a:spcBef>
                <a:spcPts val="0"/>
              </a:spcBef>
              <a:spcAft>
                <a:spcPts val="0"/>
              </a:spcAft>
              <a:buSzPts val="1400"/>
              <a:buChar char="○"/>
            </a:pPr>
            <a:r>
              <a:rPr lang="fr" dirty="0"/>
              <a:t>les objets, les tableaux, les classes</a:t>
            </a:r>
            <a:endParaRPr dirty="0"/>
          </a:p>
          <a:p>
            <a:pPr marL="914400" lvl="1" indent="-317500" algn="l" rtl="0">
              <a:spcBef>
                <a:spcPts val="0"/>
              </a:spcBef>
              <a:spcAft>
                <a:spcPts val="0"/>
              </a:spcAft>
              <a:buSzPts val="1400"/>
              <a:buChar char="○"/>
            </a:pPr>
            <a:r>
              <a:rPr lang="fr" dirty="0"/>
              <a:t>la structure conditionnelle et les boucles</a:t>
            </a:r>
            <a:endParaRPr dirty="0"/>
          </a:p>
          <a:p>
            <a:pPr marL="457200" lvl="0" indent="-342900" algn="l" rtl="0">
              <a:spcBef>
                <a:spcPts val="0"/>
              </a:spcBef>
              <a:spcAft>
                <a:spcPts val="0"/>
              </a:spcAft>
              <a:buSzPts val="1800"/>
              <a:buChar char="●"/>
            </a:pPr>
            <a:r>
              <a:rPr lang="fr" dirty="0"/>
              <a:t>Nuxt.js: le framework côté serveur construit sur Vue.js</a:t>
            </a:r>
            <a:endParaRPr dirty="0"/>
          </a:p>
          <a:p>
            <a:pPr marL="914400" lvl="1" indent="-317500" algn="l" rtl="0">
              <a:spcBef>
                <a:spcPts val="0"/>
              </a:spcBef>
              <a:spcAft>
                <a:spcPts val="0"/>
              </a:spcAft>
              <a:buSzPts val="1400"/>
              <a:buChar char="○"/>
            </a:pPr>
            <a:r>
              <a:rPr lang="fr" dirty="0"/>
              <a:t>basé sur la notion de composant (Réutilisation)</a:t>
            </a:r>
            <a:endParaRPr dirty="0"/>
          </a:p>
          <a:p>
            <a:pPr marL="457200" lvl="0" indent="-342900" algn="l" rtl="0">
              <a:spcBef>
                <a:spcPts val="0"/>
              </a:spcBef>
              <a:spcAft>
                <a:spcPts val="0"/>
              </a:spcAft>
              <a:buSzPts val="1800"/>
              <a:buChar char="●"/>
            </a:pPr>
            <a:r>
              <a:rPr lang="fr" dirty="0"/>
              <a:t>Utilisation d’API</a:t>
            </a:r>
            <a:endParaRPr dirty="0"/>
          </a:p>
          <a:p>
            <a:pPr marL="914400" lvl="1" indent="-317500" algn="l" rtl="0">
              <a:spcBef>
                <a:spcPts val="0"/>
              </a:spcBef>
              <a:spcAft>
                <a:spcPts val="0"/>
              </a:spcAft>
              <a:buSzPts val="1400"/>
              <a:buChar char="○"/>
            </a:pPr>
            <a:r>
              <a:rPr lang="fr" dirty="0"/>
              <a:t>Fetch (accéder à l’API à travers son URL)</a:t>
            </a:r>
            <a:endParaRPr dirty="0"/>
          </a:p>
          <a:p>
            <a:pPr marL="914400" lvl="1" indent="-317500" algn="l" rtl="0">
              <a:spcBef>
                <a:spcPts val="0"/>
              </a:spcBef>
              <a:spcAft>
                <a:spcPts val="0"/>
              </a:spcAft>
              <a:buSzPts val="1400"/>
              <a:buChar char="○"/>
            </a:pPr>
            <a:r>
              <a:rPr lang="fr" dirty="0"/>
              <a:t>Get</a:t>
            </a:r>
            <a:endParaRPr dirty="0"/>
          </a:p>
          <a:p>
            <a:pPr marL="457200" lvl="0" indent="-342900" algn="l" rtl="0">
              <a:spcBef>
                <a:spcPts val="0"/>
              </a:spcBef>
              <a:spcAft>
                <a:spcPts val="0"/>
              </a:spcAft>
              <a:buSzPts val="1800"/>
              <a:buChar char="●"/>
            </a:pPr>
            <a:r>
              <a:rPr lang="fr" dirty="0"/>
              <a:t>MySQL: Création de la base de données et </a:t>
            </a:r>
            <a:r>
              <a:rPr lang="fr" sz="1400" dirty="0"/>
              <a:t>Requêtes SQL</a:t>
            </a:r>
            <a:endParaRPr dirty="0"/>
          </a:p>
          <a:p>
            <a:pPr marL="914400" lvl="1" indent="-317500" algn="l" rtl="0">
              <a:spcBef>
                <a:spcPts val="0"/>
              </a:spcBef>
              <a:spcAft>
                <a:spcPts val="0"/>
              </a:spcAft>
              <a:buSzPts val="1400"/>
              <a:buChar char="○"/>
            </a:pPr>
            <a:r>
              <a:rPr lang="fr" dirty="0"/>
              <a:t>phpMyadmin</a:t>
            </a:r>
            <a:endParaRPr dirty="0"/>
          </a:p>
          <a:p>
            <a:pPr marL="914400" lvl="1" indent="-317500" algn="l" rtl="0">
              <a:spcBef>
                <a:spcPts val="0"/>
              </a:spcBef>
              <a:spcAft>
                <a:spcPts val="0"/>
              </a:spcAft>
              <a:buSzPts val="1400"/>
              <a:buChar char="○"/>
            </a:pPr>
            <a:r>
              <a:rPr lang="fr" dirty="0"/>
              <a:t>MySQL workbench</a:t>
            </a:r>
            <a:endParaRPr dirty="0"/>
          </a:p>
        </p:txBody>
      </p:sp>
      <p:sp>
        <p:nvSpPr>
          <p:cNvPr id="85" name="Google Shape;85;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372500"/>
            <a:ext cx="8520600" cy="733500"/>
          </a:xfrm>
          <a:prstGeom prst="rect">
            <a:avLst/>
          </a:prstGeom>
          <a:solidFill>
            <a:schemeClr val="dk1"/>
          </a:solidFill>
        </p:spPr>
        <p:txBody>
          <a:bodyPr spcFirstLastPara="1" wrap="square" lIns="91425" tIns="91425" rIns="91425" bIns="91425" anchor="b" anchorCtr="0">
            <a:normAutofit/>
          </a:bodyPr>
          <a:lstStyle/>
          <a:p>
            <a:pPr marL="0" lvl="0" indent="0" algn="ctr" rtl="0">
              <a:spcBef>
                <a:spcPts val="0"/>
              </a:spcBef>
              <a:spcAft>
                <a:spcPts val="0"/>
              </a:spcAft>
              <a:buNone/>
            </a:pPr>
            <a:r>
              <a:rPr lang="fr" sz="3600" dirty="0">
                <a:solidFill>
                  <a:schemeClr val="lt1"/>
                </a:solidFill>
              </a:rPr>
              <a:t>Formations complémentaires et extra-formation</a:t>
            </a:r>
            <a:endParaRPr dirty="0"/>
          </a:p>
        </p:txBody>
      </p:sp>
      <p:sp>
        <p:nvSpPr>
          <p:cNvPr id="91" name="Google Shape;91;p17"/>
          <p:cNvSpPr txBox="1">
            <a:spLocks noGrp="1"/>
          </p:cNvSpPr>
          <p:nvPr>
            <p:ph type="body" idx="1"/>
          </p:nvPr>
        </p:nvSpPr>
        <p:spPr>
          <a:xfrm>
            <a:off x="311700" y="1468825"/>
            <a:ext cx="3999900" cy="17361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fr" sz="1800" dirty="0"/>
              <a:t>Création de CV</a:t>
            </a:r>
            <a:endParaRPr sz="1800" dirty="0"/>
          </a:p>
          <a:p>
            <a:pPr marL="457200" lvl="0" indent="-342900" algn="l" rtl="0">
              <a:spcBef>
                <a:spcPts val="0"/>
              </a:spcBef>
              <a:spcAft>
                <a:spcPts val="0"/>
              </a:spcAft>
              <a:buSzPts val="1800"/>
              <a:buChar char="●"/>
            </a:pPr>
            <a:r>
              <a:rPr lang="fr" sz="1800" dirty="0"/>
              <a:t>Lettre de motivation</a:t>
            </a:r>
            <a:endParaRPr sz="1800" dirty="0"/>
          </a:p>
          <a:p>
            <a:pPr marL="457200" lvl="0" indent="-342900" algn="l" rtl="0">
              <a:spcBef>
                <a:spcPts val="0"/>
              </a:spcBef>
              <a:spcAft>
                <a:spcPts val="0"/>
              </a:spcAft>
              <a:buSzPts val="1800"/>
              <a:buChar char="●"/>
            </a:pPr>
            <a:r>
              <a:rPr lang="fr" sz="1800" dirty="0"/>
              <a:t>Recherche de stage</a:t>
            </a:r>
            <a:endParaRPr sz="1800" dirty="0"/>
          </a:p>
          <a:p>
            <a:pPr marL="457200" lvl="0" indent="-342900" algn="l" rtl="0">
              <a:spcBef>
                <a:spcPts val="0"/>
              </a:spcBef>
              <a:spcAft>
                <a:spcPts val="0"/>
              </a:spcAft>
              <a:buSzPts val="1800"/>
              <a:buChar char="●"/>
            </a:pPr>
            <a:r>
              <a:rPr lang="fr" sz="1800" dirty="0"/>
              <a:t>Entretien de stage</a:t>
            </a:r>
            <a:endParaRPr dirty="0"/>
          </a:p>
        </p:txBody>
      </p:sp>
      <p:sp>
        <p:nvSpPr>
          <p:cNvPr id="92" name="Google Shape;92;p17"/>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fr" sz="1700"/>
              <a:t>Atelier des sorciers</a:t>
            </a:r>
            <a:endParaRPr sz="1700"/>
          </a:p>
          <a:p>
            <a:pPr marL="0" lvl="0" indent="0" algn="l" rtl="0">
              <a:lnSpc>
                <a:spcPct val="100000"/>
              </a:lnSpc>
              <a:spcBef>
                <a:spcPts val="0"/>
              </a:spcBef>
              <a:spcAft>
                <a:spcPts val="0"/>
              </a:spcAft>
              <a:buNone/>
            </a:pPr>
            <a:r>
              <a:rPr lang="fr" sz="1700">
                <a:solidFill>
                  <a:srgbClr val="000000"/>
                </a:solidFill>
                <a:latin typeface="Oswald"/>
                <a:ea typeface="Oswald"/>
                <a:cs typeface="Oswald"/>
                <a:sym typeface="Oswald"/>
              </a:rPr>
              <a:t>Ecole de cirque</a:t>
            </a:r>
            <a:endParaRPr sz="1700">
              <a:solidFill>
                <a:srgbClr val="000000"/>
              </a:solidFill>
              <a:latin typeface="Oswald"/>
              <a:ea typeface="Oswald"/>
              <a:cs typeface="Oswald"/>
              <a:sym typeface="Oswald"/>
            </a:endParaRPr>
          </a:p>
          <a:p>
            <a:pPr marL="0" lvl="0" indent="0" algn="l" rtl="0">
              <a:spcBef>
                <a:spcPts val="0"/>
              </a:spcBef>
              <a:spcAft>
                <a:spcPts val="1200"/>
              </a:spcAft>
              <a:buNone/>
            </a:pPr>
            <a:endParaRPr/>
          </a:p>
        </p:txBody>
      </p:sp>
      <p:sp>
        <p:nvSpPr>
          <p:cNvPr id="93" name="Google Shape;93;p17"/>
          <p:cNvSpPr txBox="1">
            <a:spLocks noGrp="1"/>
          </p:cNvSpPr>
          <p:nvPr>
            <p:ph type="body" idx="1"/>
          </p:nvPr>
        </p:nvSpPr>
        <p:spPr>
          <a:xfrm>
            <a:off x="311700" y="2916625"/>
            <a:ext cx="3999900" cy="17361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Char char="●"/>
            </a:pPr>
            <a:r>
              <a:rPr lang="fr" sz="1800">
                <a:solidFill>
                  <a:schemeClr val="dk1"/>
                </a:solidFill>
              </a:rPr>
              <a:t>Cécile</a:t>
            </a:r>
            <a:endParaRPr sz="1800">
              <a:solidFill>
                <a:schemeClr val="dk1"/>
              </a:solidFill>
            </a:endParaRPr>
          </a:p>
          <a:p>
            <a:pPr marL="457200" lvl="0" indent="-355600" algn="l" rtl="0">
              <a:spcBef>
                <a:spcPts val="0"/>
              </a:spcBef>
              <a:spcAft>
                <a:spcPts val="0"/>
              </a:spcAft>
              <a:buClr>
                <a:schemeClr val="dk1"/>
              </a:buClr>
              <a:buSzPts val="2000"/>
              <a:buChar char="●"/>
            </a:pPr>
            <a:r>
              <a:rPr lang="fr" sz="1800">
                <a:solidFill>
                  <a:schemeClr val="dk1"/>
                </a:solidFill>
              </a:rPr>
              <a:t>Sarra</a:t>
            </a:r>
            <a:endParaRPr sz="1800">
              <a:solidFill>
                <a:schemeClr val="dk1"/>
              </a:solidFill>
            </a:endParaRPr>
          </a:p>
          <a:p>
            <a:pPr marL="457200" lvl="0" indent="-355600" algn="l" rtl="0">
              <a:spcBef>
                <a:spcPts val="0"/>
              </a:spcBef>
              <a:spcAft>
                <a:spcPts val="0"/>
              </a:spcAft>
              <a:buClr>
                <a:schemeClr val="dk1"/>
              </a:buClr>
              <a:buSzPts val="2000"/>
              <a:buChar char="●"/>
            </a:pPr>
            <a:r>
              <a:rPr lang="fr" sz="1800">
                <a:solidFill>
                  <a:schemeClr val="dk1"/>
                </a:solidFill>
              </a:rPr>
              <a:t>Stéphanie</a:t>
            </a:r>
            <a:endParaRPr sz="1800">
              <a:solidFill>
                <a:schemeClr val="dk1"/>
              </a:solidFill>
            </a:endParaRPr>
          </a:p>
        </p:txBody>
      </p:sp>
      <p:sp>
        <p:nvSpPr>
          <p:cNvPr id="94" name="Google Shape;9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11700" y="372500"/>
            <a:ext cx="8520600" cy="733500"/>
          </a:xfrm>
          <a:prstGeom prst="rect">
            <a:avLst/>
          </a:prstGeom>
          <a:solidFill>
            <a:schemeClr val="dk1"/>
          </a:solidFill>
        </p:spPr>
        <p:txBody>
          <a:bodyPr spcFirstLastPara="1" wrap="square" lIns="91425" tIns="91425" rIns="91425" bIns="91425" anchor="b" anchorCtr="0">
            <a:normAutofit/>
          </a:bodyPr>
          <a:lstStyle/>
          <a:p>
            <a:pPr marL="0" lvl="0" indent="0" algn="ctr" rtl="0">
              <a:spcBef>
                <a:spcPts val="0"/>
              </a:spcBef>
              <a:spcAft>
                <a:spcPts val="0"/>
              </a:spcAft>
              <a:buNone/>
            </a:pPr>
            <a:r>
              <a:rPr lang="fr" sz="3600">
                <a:solidFill>
                  <a:schemeClr val="lt1"/>
                </a:solidFill>
              </a:rPr>
              <a:t>Evaluations</a:t>
            </a:r>
            <a:endParaRPr/>
          </a:p>
        </p:txBody>
      </p:sp>
      <p:sp>
        <p:nvSpPr>
          <p:cNvPr id="100" name="Google Shape;100;p18"/>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fr"/>
              <a:t>Assistante sociale: Valérie</a:t>
            </a:r>
            <a:endParaRPr/>
          </a:p>
          <a:p>
            <a:pPr marL="457200" lvl="0" indent="0" algn="l" rtl="0">
              <a:spcBef>
                <a:spcPts val="1200"/>
              </a:spcBef>
              <a:spcAft>
                <a:spcPts val="1200"/>
              </a:spcAft>
              <a:buNone/>
            </a:pPr>
            <a:endParaRPr/>
          </a:p>
        </p:txBody>
      </p:sp>
      <p:sp>
        <p:nvSpPr>
          <p:cNvPr id="101" name="Google Shape;10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a:t>Projet de fin de stage</a:t>
            </a:r>
            <a:endParaRPr/>
          </a:p>
        </p:txBody>
      </p:sp>
      <p:sp>
        <p:nvSpPr>
          <p:cNvPr id="107" name="Google Shape;107;p19"/>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08" name="Google Shape;10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
              <a:t>Stage d’entreprise</a:t>
            </a:r>
            <a:endParaRPr/>
          </a:p>
        </p:txBody>
      </p:sp>
      <p:sp>
        <p:nvSpPr>
          <p:cNvPr id="114" name="Google Shape;114;p20"/>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fr" dirty="0"/>
              <a:t>Du 01 juin 2023 au 30 juin 2023</a:t>
            </a:r>
            <a:endParaRPr dirty="0"/>
          </a:p>
          <a:p>
            <a:pPr marL="0" lvl="0" indent="0" algn="ctr" rtl="0">
              <a:spcBef>
                <a:spcPts val="0"/>
              </a:spcBef>
              <a:spcAft>
                <a:spcPts val="0"/>
              </a:spcAft>
              <a:buNone/>
            </a:pPr>
            <a:endParaRPr dirty="0"/>
          </a:p>
        </p:txBody>
      </p:sp>
      <p:pic>
        <p:nvPicPr>
          <p:cNvPr id="115" name="Google Shape;115;p20"/>
          <p:cNvPicPr preferRelativeResize="0"/>
          <p:nvPr/>
        </p:nvPicPr>
        <p:blipFill>
          <a:blip r:embed="rId3">
            <a:alphaModFix/>
          </a:blip>
          <a:stretch>
            <a:fillRect/>
          </a:stretch>
        </p:blipFill>
        <p:spPr>
          <a:xfrm>
            <a:off x="3196800" y="529800"/>
            <a:ext cx="2511825" cy="737400"/>
          </a:xfrm>
          <a:prstGeom prst="rect">
            <a:avLst/>
          </a:prstGeom>
          <a:noFill/>
          <a:ln>
            <a:noFill/>
          </a:ln>
        </p:spPr>
      </p:pic>
      <p:sp>
        <p:nvSpPr>
          <p:cNvPr id="116" name="Google Shape;11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9</a:t>
            </a:fld>
            <a:endParaRPr/>
          </a:p>
        </p:txBody>
      </p:sp>
    </p:spTree>
  </p:cSld>
  <p:clrMapOvr>
    <a:masterClrMapping/>
  </p:clrMapOvr>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TotalTime>
  <Words>1442</Words>
  <Application>Microsoft Office PowerPoint</Application>
  <PresentationFormat>Affichage à l'écran (16:9)</PresentationFormat>
  <Paragraphs>283</Paragraphs>
  <Slides>40</Slides>
  <Notes>38</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40</vt:i4>
      </vt:variant>
    </vt:vector>
  </HeadingPairs>
  <TitlesOfParts>
    <vt:vector size="49" baseType="lpstr">
      <vt:lpstr>Arial</vt:lpstr>
      <vt:lpstr>Noto Sans Symbols</vt:lpstr>
      <vt:lpstr>Times New Roman</vt:lpstr>
      <vt:lpstr>Avenir</vt:lpstr>
      <vt:lpstr>Source Code Pro</vt:lpstr>
      <vt:lpstr>Ubuntu</vt:lpstr>
      <vt:lpstr>Oswald</vt:lpstr>
      <vt:lpstr>Calibri</vt:lpstr>
      <vt:lpstr>Modern Writer</vt:lpstr>
      <vt:lpstr>Formation: Développeur(se) web Stagiaire: Emna KHEMAKHEM</vt:lpstr>
      <vt:lpstr>https://cainamur.be/coordonnees-des-operateurs-flf-en-province-de-namur/ https://apprendre.tv5monde.com/fr</vt:lpstr>
      <vt:lpstr>Contenus de la formation</vt:lpstr>
      <vt:lpstr>Contenus de la formation</vt:lpstr>
      <vt:lpstr>Contenus de la formation</vt:lpstr>
      <vt:lpstr>Formations complémentaires et extra-formation</vt:lpstr>
      <vt:lpstr>Evaluations</vt:lpstr>
      <vt:lpstr>Projet de fin de stage</vt:lpstr>
      <vt:lpstr>Stage d’entreprise</vt:lpstr>
      <vt:lpstr>Présentation PowerPoint</vt:lpstr>
      <vt:lpstr>Mission et services</vt:lpstr>
      <vt:lpstr> iA.SmartWeb</vt:lpstr>
      <vt:lpstr>Réalisations</vt:lpstr>
      <vt:lpstr>Présentation PowerPoint</vt:lpstr>
      <vt:lpstr>CMS utilisé:Plone 6</vt:lpstr>
      <vt:lpstr>Ajout d’IMIO: Système de sections Ajout d’IMIO: Système de sections</vt:lpstr>
      <vt:lpstr>Ajout d’IMIO: Système de sections</vt:lpstr>
      <vt:lpstr>Tâches réalisées dans mon stage</vt:lpstr>
      <vt:lpstr>Processus de travail smartweb</vt:lpstr>
      <vt:lpstr>Création de l’instance</vt:lpstr>
      <vt:lpstr>Exemple: Création instance walhain</vt:lpstr>
      <vt:lpstr>Création de la maquette </vt:lpstr>
      <vt:lpstr>Exemple de Maquette </vt:lpstr>
      <vt:lpstr>Création de la maquette: Accessibilité </vt:lpstr>
      <vt:lpstr>Les avantages d'un site accessible</vt:lpstr>
      <vt:lpstr>Création de la maquette </vt:lpstr>
      <vt:lpstr>Création de la maquette: Images </vt:lpstr>
      <vt:lpstr>Validation de la maquette </vt:lpstr>
      <vt:lpstr>Intégration du site web</vt:lpstr>
      <vt:lpstr>Intégration du site Tubize (juin 2023)</vt:lpstr>
      <vt:lpstr>Mise en ligne: (déplacer la copie du dossier du serveur local ou autre serveur)</vt:lpstr>
      <vt:lpstr>Mise en ligne: Migration </vt:lpstr>
      <vt:lpstr>Autres tâches réalisés dans le stage</vt:lpstr>
      <vt:lpstr>Pages web réalisées</vt:lpstr>
      <vt:lpstr>Autres tâches réalisés dans le stage</vt:lpstr>
      <vt:lpstr>IA.Téléservices: une plateforme unifiée</vt:lpstr>
      <vt:lpstr>iA AES</vt:lpstr>
      <vt:lpstr>Présentation PowerPoint</vt:lpstr>
      <vt:lpstr>Améliorations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Développeur(se) web Stagiaire: Emna KHEMAKHEM</dc:title>
  <dc:creator>Emna Khemakhem</dc:creator>
  <cp:lastModifiedBy>Emna Khemakhem</cp:lastModifiedBy>
  <cp:revision>7</cp:revision>
  <dcterms:modified xsi:type="dcterms:W3CDTF">2023-07-06T12:27:24Z</dcterms:modified>
</cp:coreProperties>
</file>